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258" r:id="rId4"/>
    <p:sldId id="263" r:id="rId5"/>
    <p:sldId id="260" r:id="rId6"/>
    <p:sldId id="259" r:id="rId7"/>
    <p:sldId id="261" r:id="rId8"/>
    <p:sldId id="262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5" r:id="rId18"/>
    <p:sldId id="277" r:id="rId19"/>
    <p:sldId id="276" r:id="rId20"/>
    <p:sldId id="279" r:id="rId21"/>
    <p:sldId id="280" r:id="rId22"/>
    <p:sldId id="278" r:id="rId23"/>
    <p:sldId id="281" r:id="rId24"/>
    <p:sldId id="265" r:id="rId25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725" autoAdjust="0"/>
  </p:normalViewPr>
  <p:slideViewPr>
    <p:cSldViewPr>
      <p:cViewPr>
        <p:scale>
          <a:sx n="50" d="100"/>
          <a:sy n="50" d="100"/>
        </p:scale>
        <p:origin x="-2142" y="-7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82745C-013B-4227-A1DF-D13479C4C456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8B80D90-C871-41B6-81F8-FA1150B9AFEF}">
      <dgm:prSet phldrT="[Texte]" custT="1"/>
      <dgm:spPr/>
      <dgm:t>
        <a:bodyPr/>
        <a:lstStyle/>
        <a:p>
          <a:r>
            <a:rPr lang="fr-FR" sz="2000" dirty="0" smtClean="0"/>
            <a:t>1</a:t>
          </a:r>
          <a:endParaRPr lang="fr-FR" sz="2000" dirty="0"/>
        </a:p>
      </dgm:t>
    </dgm:pt>
    <dgm:pt modelId="{34439B12-ED69-40F7-A66A-C42B74A3AB7F}" type="parTrans" cxnId="{F8229408-DCE1-425E-8797-CF1B90B07762}">
      <dgm:prSet/>
      <dgm:spPr/>
      <dgm:t>
        <a:bodyPr/>
        <a:lstStyle/>
        <a:p>
          <a:endParaRPr lang="fr-FR" sz="2600"/>
        </a:p>
      </dgm:t>
    </dgm:pt>
    <dgm:pt modelId="{50216AE8-CDCE-430E-B0B9-F8228A15BBF7}" type="sibTrans" cxnId="{F8229408-DCE1-425E-8797-CF1B90B07762}">
      <dgm:prSet/>
      <dgm:spPr/>
      <dgm:t>
        <a:bodyPr/>
        <a:lstStyle/>
        <a:p>
          <a:endParaRPr lang="fr-FR" sz="2600"/>
        </a:p>
      </dgm:t>
    </dgm:pt>
    <dgm:pt modelId="{21F5F199-3087-4603-941C-E031741173A9}">
      <dgm:prSet phldrT="[Texte]" custT="1"/>
      <dgm:spPr/>
      <dgm:t>
        <a:bodyPr/>
        <a:lstStyle/>
        <a:p>
          <a:pPr>
            <a:lnSpc>
              <a:spcPct val="80000"/>
            </a:lnSpc>
            <a:spcAft>
              <a:spcPts val="1200"/>
            </a:spcAft>
          </a:pPr>
          <a:r>
            <a:rPr lang="fr-FR" sz="2600" b="0" dirty="0" err="1" smtClean="0"/>
            <a:t>Solid</a:t>
          </a:r>
          <a:r>
            <a:rPr lang="fr-FR" sz="2600" b="0" dirty="0" smtClean="0"/>
            <a:t> </a:t>
          </a:r>
          <a:r>
            <a:rPr lang="fr-FR" sz="2600" b="0" dirty="0" err="1" smtClean="0"/>
            <a:t>commitement</a:t>
          </a:r>
          <a:r>
            <a:rPr lang="fr-FR" sz="2600" b="0" dirty="0" smtClean="0"/>
            <a:t>  </a:t>
          </a:r>
          <a:r>
            <a:rPr lang="fr-FR" sz="2600" b="0" dirty="0" err="1" smtClean="0"/>
            <a:t>from</a:t>
          </a:r>
          <a:r>
            <a:rPr lang="fr-FR" sz="2600" b="0" dirty="0" smtClean="0"/>
            <a:t> </a:t>
          </a:r>
          <a:r>
            <a:rPr lang="fr-FR" sz="2600" b="0" dirty="0" err="1" smtClean="0"/>
            <a:t>politicians</a:t>
          </a:r>
          <a:r>
            <a:rPr lang="fr-FR" sz="2600" b="0" dirty="0" smtClean="0"/>
            <a:t>.</a:t>
          </a:r>
          <a:endParaRPr lang="fr-FR" sz="2600" b="0" dirty="0"/>
        </a:p>
      </dgm:t>
    </dgm:pt>
    <dgm:pt modelId="{F531C600-7BD5-484B-9990-1ADAA0D5043A}" type="parTrans" cxnId="{9232631B-DEAD-4843-B88E-0A160308D806}">
      <dgm:prSet/>
      <dgm:spPr/>
      <dgm:t>
        <a:bodyPr/>
        <a:lstStyle/>
        <a:p>
          <a:endParaRPr lang="fr-FR" sz="2600"/>
        </a:p>
      </dgm:t>
    </dgm:pt>
    <dgm:pt modelId="{8C2EFEE2-9293-4EF7-A014-37E71E02755D}" type="sibTrans" cxnId="{9232631B-DEAD-4843-B88E-0A160308D806}">
      <dgm:prSet/>
      <dgm:spPr/>
      <dgm:t>
        <a:bodyPr/>
        <a:lstStyle/>
        <a:p>
          <a:endParaRPr lang="fr-FR" sz="2600"/>
        </a:p>
      </dgm:t>
    </dgm:pt>
    <dgm:pt modelId="{40454C2B-264E-4E99-B911-F8EE193430CC}">
      <dgm:prSet phldrT="[Texte]" custT="1"/>
      <dgm:spPr/>
      <dgm:t>
        <a:bodyPr/>
        <a:lstStyle/>
        <a:p>
          <a:r>
            <a:rPr lang="fr-FR" sz="2000" dirty="0" smtClean="0"/>
            <a:t>2</a:t>
          </a:r>
          <a:endParaRPr lang="fr-FR" sz="2000" dirty="0"/>
        </a:p>
      </dgm:t>
    </dgm:pt>
    <dgm:pt modelId="{03B558E6-C2F7-42BB-93F2-990EB6C4204B}" type="parTrans" cxnId="{1AD0D3A4-D6AC-42B8-A2E6-DE5645B78564}">
      <dgm:prSet/>
      <dgm:spPr/>
      <dgm:t>
        <a:bodyPr/>
        <a:lstStyle/>
        <a:p>
          <a:endParaRPr lang="fr-FR" sz="2600"/>
        </a:p>
      </dgm:t>
    </dgm:pt>
    <dgm:pt modelId="{B60FC45C-9AF3-451C-B9AC-5F2C2D9B6BC1}" type="sibTrans" cxnId="{1AD0D3A4-D6AC-42B8-A2E6-DE5645B78564}">
      <dgm:prSet/>
      <dgm:spPr/>
      <dgm:t>
        <a:bodyPr/>
        <a:lstStyle/>
        <a:p>
          <a:endParaRPr lang="fr-FR" sz="2600"/>
        </a:p>
      </dgm:t>
    </dgm:pt>
    <dgm:pt modelId="{2FAE3022-213B-4F41-84C7-0CC1B3F95C79}">
      <dgm:prSet phldrT="[Texte]" custT="1"/>
      <dgm:spPr/>
      <dgm:t>
        <a:bodyPr/>
        <a:lstStyle/>
        <a:p>
          <a:r>
            <a:rPr lang="fr-FR" sz="2600" b="0" dirty="0" smtClean="0"/>
            <a:t>Establishment of an </a:t>
          </a:r>
          <a:r>
            <a:rPr lang="fr-FR" sz="2600" b="0" dirty="0" err="1" smtClean="0"/>
            <a:t>organisational</a:t>
          </a:r>
          <a:r>
            <a:rPr lang="fr-FR" sz="2600" b="0" dirty="0" smtClean="0"/>
            <a:t> structure.</a:t>
          </a:r>
          <a:endParaRPr lang="fr-FR" sz="2600" b="0" dirty="0"/>
        </a:p>
      </dgm:t>
    </dgm:pt>
    <dgm:pt modelId="{277B479A-7FB7-4FD3-A7BA-69BF9B467D24}" type="parTrans" cxnId="{0C2C3F1E-BB26-42C4-9183-C87E759A060F}">
      <dgm:prSet/>
      <dgm:spPr/>
      <dgm:t>
        <a:bodyPr/>
        <a:lstStyle/>
        <a:p>
          <a:endParaRPr lang="fr-FR" sz="2600"/>
        </a:p>
      </dgm:t>
    </dgm:pt>
    <dgm:pt modelId="{7BB6F453-7479-49D0-B0E4-6AF56DA0F18F}" type="sibTrans" cxnId="{0C2C3F1E-BB26-42C4-9183-C87E759A060F}">
      <dgm:prSet/>
      <dgm:spPr/>
      <dgm:t>
        <a:bodyPr/>
        <a:lstStyle/>
        <a:p>
          <a:endParaRPr lang="fr-FR" sz="2600"/>
        </a:p>
      </dgm:t>
    </dgm:pt>
    <dgm:pt modelId="{9B808F20-E571-41AB-BC7D-AA5E946817F5}">
      <dgm:prSet phldrT="[Texte]" custT="1"/>
      <dgm:spPr/>
      <dgm:t>
        <a:bodyPr/>
        <a:lstStyle/>
        <a:p>
          <a:r>
            <a:rPr lang="fr-FR" sz="2000" dirty="0" smtClean="0"/>
            <a:t>3</a:t>
          </a:r>
          <a:endParaRPr lang="fr-FR" sz="2000" dirty="0"/>
        </a:p>
      </dgm:t>
    </dgm:pt>
    <dgm:pt modelId="{70868F88-968B-4DAA-ACCB-35D12040FD99}" type="parTrans" cxnId="{DB0D68CD-94A4-443D-9DE6-A051D1965278}">
      <dgm:prSet/>
      <dgm:spPr/>
      <dgm:t>
        <a:bodyPr/>
        <a:lstStyle/>
        <a:p>
          <a:endParaRPr lang="fr-FR" sz="2600"/>
        </a:p>
      </dgm:t>
    </dgm:pt>
    <dgm:pt modelId="{2B5A91BB-7834-4B0E-A03B-44694F9D25C9}" type="sibTrans" cxnId="{DB0D68CD-94A4-443D-9DE6-A051D1965278}">
      <dgm:prSet/>
      <dgm:spPr/>
      <dgm:t>
        <a:bodyPr/>
        <a:lstStyle/>
        <a:p>
          <a:endParaRPr lang="fr-FR" sz="2600"/>
        </a:p>
      </dgm:t>
    </dgm:pt>
    <dgm:pt modelId="{8DE2B5FA-F475-4610-9823-28F09BA4EB01}">
      <dgm:prSet phldrT="[Texte]" custT="1"/>
      <dgm:spPr/>
      <dgm:t>
        <a:bodyPr/>
        <a:lstStyle/>
        <a:p>
          <a:pPr>
            <a:lnSpc>
              <a:spcPct val="60000"/>
            </a:lnSpc>
          </a:pPr>
          <a:r>
            <a:rPr lang="fr-FR" sz="2600" b="0" dirty="0" err="1" smtClean="0"/>
            <a:t>Funds</a:t>
          </a:r>
          <a:r>
            <a:rPr lang="fr-FR" sz="2600" b="0" dirty="0" smtClean="0"/>
            <a:t> (</a:t>
          </a:r>
          <a:r>
            <a:rPr lang="fr-FR" sz="2600" b="0" dirty="0" err="1" smtClean="0"/>
            <a:t>Governemental</a:t>
          </a:r>
          <a:r>
            <a:rPr lang="fr-FR" sz="2600" b="0" dirty="0" smtClean="0"/>
            <a:t> , </a:t>
          </a:r>
          <a:r>
            <a:rPr lang="fr-FR" sz="2600" b="1" dirty="0" smtClean="0"/>
            <a:t>WHO</a:t>
          </a:r>
          <a:r>
            <a:rPr lang="fr-FR" sz="2600" b="0" dirty="0" smtClean="0"/>
            <a:t> and </a:t>
          </a:r>
          <a:r>
            <a:rPr lang="fr-FR" sz="2600" b="1" dirty="0" smtClean="0"/>
            <a:t>EU</a:t>
          </a:r>
          <a:r>
            <a:rPr lang="fr-FR" sz="2600" b="0" dirty="0" smtClean="0"/>
            <a:t> contributions).</a:t>
          </a:r>
          <a:endParaRPr lang="fr-FR" sz="2600" b="0" dirty="0"/>
        </a:p>
      </dgm:t>
    </dgm:pt>
    <dgm:pt modelId="{561BB17E-7D6C-47E5-95DF-0A04C5B1085F}" type="parTrans" cxnId="{7A3E837E-8602-485E-88E2-D2B8B642D163}">
      <dgm:prSet/>
      <dgm:spPr/>
      <dgm:t>
        <a:bodyPr/>
        <a:lstStyle/>
        <a:p>
          <a:endParaRPr lang="fr-FR" sz="2600"/>
        </a:p>
      </dgm:t>
    </dgm:pt>
    <dgm:pt modelId="{24DD1AAA-0EE8-4757-915C-E03BDF166E69}" type="sibTrans" cxnId="{7A3E837E-8602-485E-88E2-D2B8B642D163}">
      <dgm:prSet/>
      <dgm:spPr/>
      <dgm:t>
        <a:bodyPr/>
        <a:lstStyle/>
        <a:p>
          <a:endParaRPr lang="fr-FR" sz="2600"/>
        </a:p>
      </dgm:t>
    </dgm:pt>
    <dgm:pt modelId="{619C284B-CF6F-4B8A-8E81-7AF7125D7E3F}">
      <dgm:prSet phldrT="[Texte]" custT="1"/>
      <dgm:spPr/>
      <dgm:t>
        <a:bodyPr/>
        <a:lstStyle/>
        <a:p>
          <a:r>
            <a:rPr lang="fr-FR" sz="2000" dirty="0" smtClean="0"/>
            <a:t>4  </a:t>
          </a:r>
          <a:endParaRPr lang="fr-FR" sz="2000" dirty="0"/>
        </a:p>
      </dgm:t>
    </dgm:pt>
    <dgm:pt modelId="{04CC8DDB-A032-4DE9-9B13-A58AB506FC58}" type="parTrans" cxnId="{03C0D873-FC24-461B-84AB-CB04D55B3FEB}">
      <dgm:prSet/>
      <dgm:spPr/>
      <dgm:t>
        <a:bodyPr/>
        <a:lstStyle/>
        <a:p>
          <a:endParaRPr lang="fr-FR" sz="2600"/>
        </a:p>
      </dgm:t>
    </dgm:pt>
    <dgm:pt modelId="{9AAA8266-B1BB-413A-994C-1414DBD90D59}" type="sibTrans" cxnId="{03C0D873-FC24-461B-84AB-CB04D55B3FEB}">
      <dgm:prSet/>
      <dgm:spPr/>
      <dgm:t>
        <a:bodyPr/>
        <a:lstStyle/>
        <a:p>
          <a:endParaRPr lang="fr-FR" sz="2600"/>
        </a:p>
      </dgm:t>
    </dgm:pt>
    <dgm:pt modelId="{6AAABF23-E7F9-4822-8067-B20848EDFDDE}">
      <dgm:prSet phldrT="[Texte]" custT="1"/>
      <dgm:spPr/>
      <dgm:t>
        <a:bodyPr/>
        <a:lstStyle/>
        <a:p>
          <a:r>
            <a:rPr lang="fr-FR" sz="2000" dirty="0" smtClean="0"/>
            <a:t>5</a:t>
          </a:r>
          <a:endParaRPr lang="fr-FR" sz="2000" dirty="0"/>
        </a:p>
      </dgm:t>
    </dgm:pt>
    <dgm:pt modelId="{96446FC7-2723-459A-A07B-7E062D5E213D}" type="parTrans" cxnId="{2CF8341D-7241-4AEE-A367-78E5F37425CD}">
      <dgm:prSet/>
      <dgm:spPr/>
      <dgm:t>
        <a:bodyPr/>
        <a:lstStyle/>
        <a:p>
          <a:endParaRPr lang="fr-FR" sz="2600"/>
        </a:p>
      </dgm:t>
    </dgm:pt>
    <dgm:pt modelId="{48DB887E-E37E-4F75-B39C-2EA2CF2F91B2}" type="sibTrans" cxnId="{2CF8341D-7241-4AEE-A367-78E5F37425CD}">
      <dgm:prSet/>
      <dgm:spPr/>
      <dgm:t>
        <a:bodyPr/>
        <a:lstStyle/>
        <a:p>
          <a:endParaRPr lang="fr-FR" sz="2600"/>
        </a:p>
      </dgm:t>
    </dgm:pt>
    <dgm:pt modelId="{A7BC4A49-BF90-404F-BDA9-08B5DA68854F}">
      <dgm:prSet phldrT="[Texte]" custT="1"/>
      <dgm:spPr/>
      <dgm:t>
        <a:bodyPr/>
        <a:lstStyle/>
        <a:p>
          <a:r>
            <a:rPr lang="fr-FR" sz="2000" dirty="0" smtClean="0"/>
            <a:t>6</a:t>
          </a:r>
          <a:endParaRPr lang="fr-FR" sz="2000" dirty="0"/>
        </a:p>
      </dgm:t>
    </dgm:pt>
    <dgm:pt modelId="{4149DE99-E758-409C-B064-E7E0A087A081}" type="parTrans" cxnId="{5E171682-228A-4CB5-A82B-F341FE21A97A}">
      <dgm:prSet/>
      <dgm:spPr/>
      <dgm:t>
        <a:bodyPr/>
        <a:lstStyle/>
        <a:p>
          <a:endParaRPr lang="fr-FR" sz="2600"/>
        </a:p>
      </dgm:t>
    </dgm:pt>
    <dgm:pt modelId="{C212B134-E0B9-4193-9D80-BC3F1248BA0B}" type="sibTrans" cxnId="{5E171682-228A-4CB5-A82B-F341FE21A97A}">
      <dgm:prSet/>
      <dgm:spPr/>
      <dgm:t>
        <a:bodyPr/>
        <a:lstStyle/>
        <a:p>
          <a:endParaRPr lang="fr-FR" sz="2600"/>
        </a:p>
      </dgm:t>
    </dgm:pt>
    <dgm:pt modelId="{1ADBDFF6-684A-4D59-B834-A767B1D52F98}">
      <dgm:prSet custT="1"/>
      <dgm:spPr/>
      <dgm:t>
        <a:bodyPr/>
        <a:lstStyle/>
        <a:p>
          <a:pPr algn="just">
            <a:lnSpc>
              <a:spcPct val="80000"/>
            </a:lnSpc>
          </a:pPr>
          <a:r>
            <a:rPr lang="fr-FR" sz="2600" b="0" dirty="0" err="1" smtClean="0"/>
            <a:t>Gathering</a:t>
          </a:r>
          <a:r>
            <a:rPr lang="fr-FR" sz="2600" b="0" dirty="0" smtClean="0"/>
            <a:t> </a:t>
          </a:r>
          <a:r>
            <a:rPr lang="fr-FR" sz="2600" b="0" dirty="0" err="1" smtClean="0"/>
            <a:t>multidisciplinary</a:t>
          </a:r>
          <a:r>
            <a:rPr lang="fr-FR" sz="2600" b="0" dirty="0" smtClean="0"/>
            <a:t> HTA team, building </a:t>
          </a:r>
          <a:r>
            <a:rPr lang="fr-FR" sz="2600" b="0" dirty="0" err="1" smtClean="0"/>
            <a:t>capacities</a:t>
          </a:r>
          <a:r>
            <a:rPr lang="fr-FR" sz="2600" b="0" dirty="0" smtClean="0"/>
            <a:t>.</a:t>
          </a:r>
          <a:endParaRPr lang="fr-FR" sz="2600" b="0" dirty="0"/>
        </a:p>
      </dgm:t>
    </dgm:pt>
    <dgm:pt modelId="{AD3CCD95-9FE5-49C8-B9B3-0C3AD653B0EB}" type="parTrans" cxnId="{B57B99A9-DCA9-48EF-8443-A82AC4C8A545}">
      <dgm:prSet/>
      <dgm:spPr/>
      <dgm:t>
        <a:bodyPr/>
        <a:lstStyle/>
        <a:p>
          <a:endParaRPr lang="fr-FR" sz="2600"/>
        </a:p>
      </dgm:t>
    </dgm:pt>
    <dgm:pt modelId="{7A3862C4-8558-492A-8D03-2C1D5DE6764D}" type="sibTrans" cxnId="{B57B99A9-DCA9-48EF-8443-A82AC4C8A545}">
      <dgm:prSet/>
      <dgm:spPr/>
      <dgm:t>
        <a:bodyPr/>
        <a:lstStyle/>
        <a:p>
          <a:endParaRPr lang="fr-FR" sz="2600"/>
        </a:p>
      </dgm:t>
    </dgm:pt>
    <dgm:pt modelId="{1F3E9292-DA4F-4BCE-8A75-47D78893EE82}">
      <dgm:prSet custT="1"/>
      <dgm:spPr/>
      <dgm:t>
        <a:bodyPr/>
        <a:lstStyle/>
        <a:p>
          <a:pPr algn="just"/>
          <a:r>
            <a:rPr lang="fr-FR" sz="2600" b="0" dirty="0" err="1" smtClean="0"/>
            <a:t>Engaging</a:t>
          </a:r>
          <a:r>
            <a:rPr lang="fr-FR" sz="2600" b="0" dirty="0" smtClean="0"/>
            <a:t> </a:t>
          </a:r>
          <a:r>
            <a:rPr lang="fr-FR" sz="2600" b="0" dirty="0" err="1" smtClean="0"/>
            <a:t>stakeholders</a:t>
          </a:r>
          <a:r>
            <a:rPr lang="fr-FR" sz="2600" b="0" dirty="0" smtClean="0"/>
            <a:t> </a:t>
          </a:r>
          <a:r>
            <a:rPr lang="en-US" sz="2600" b="0" dirty="0" smtClean="0"/>
            <a:t>with </a:t>
          </a:r>
          <a:r>
            <a:rPr lang="fr-FR" sz="2600" b="0" dirty="0" err="1" smtClean="0"/>
            <a:t>different</a:t>
          </a:r>
          <a:r>
            <a:rPr lang="fr-FR" sz="2600" b="0" dirty="0" smtClean="0"/>
            <a:t> </a:t>
          </a:r>
          <a:r>
            <a:rPr lang="en-US" sz="2600" b="0" dirty="0" smtClean="0"/>
            <a:t>objectives, resources and operational capacities.</a:t>
          </a:r>
          <a:endParaRPr lang="fr-FR" sz="2600" b="0" dirty="0"/>
        </a:p>
      </dgm:t>
    </dgm:pt>
    <dgm:pt modelId="{E8E62B5D-9873-4630-BF12-8D0A97FE1D67}" type="parTrans" cxnId="{DBB40D80-5D1A-413A-BCDE-7D593C831A78}">
      <dgm:prSet/>
      <dgm:spPr/>
      <dgm:t>
        <a:bodyPr/>
        <a:lstStyle/>
        <a:p>
          <a:endParaRPr lang="fr-FR" sz="2600"/>
        </a:p>
      </dgm:t>
    </dgm:pt>
    <dgm:pt modelId="{FADFF309-07AA-4B6A-A801-07D2C6814C2B}" type="sibTrans" cxnId="{DBB40D80-5D1A-413A-BCDE-7D593C831A78}">
      <dgm:prSet/>
      <dgm:spPr/>
      <dgm:t>
        <a:bodyPr/>
        <a:lstStyle/>
        <a:p>
          <a:endParaRPr lang="fr-FR" sz="2600"/>
        </a:p>
      </dgm:t>
    </dgm:pt>
    <dgm:pt modelId="{72E03AA2-ED9A-4F4A-9AE9-AA5702E692BD}">
      <dgm:prSet custT="1"/>
      <dgm:spPr/>
      <dgm:t>
        <a:bodyPr/>
        <a:lstStyle/>
        <a:p>
          <a:r>
            <a:rPr lang="fr-FR" sz="2600" b="0" dirty="0" err="1" smtClean="0"/>
            <a:t>Joining</a:t>
          </a:r>
          <a:r>
            <a:rPr lang="fr-FR" sz="2600" b="0" dirty="0" smtClean="0"/>
            <a:t> International Networks.</a:t>
          </a:r>
          <a:endParaRPr lang="fr-FR" sz="2600" b="0" dirty="0"/>
        </a:p>
      </dgm:t>
    </dgm:pt>
    <dgm:pt modelId="{BC6B26B4-E7A9-44E8-8119-3D8FEFEC13BF}" type="sibTrans" cxnId="{D5FA32ED-73D3-4304-A7FC-709F1ADAA9AC}">
      <dgm:prSet/>
      <dgm:spPr/>
      <dgm:t>
        <a:bodyPr/>
        <a:lstStyle/>
        <a:p>
          <a:endParaRPr lang="fr-FR" sz="2600"/>
        </a:p>
      </dgm:t>
    </dgm:pt>
    <dgm:pt modelId="{4B0467C9-1A2B-4D8F-A519-82B77826F43B}" type="parTrans" cxnId="{D5FA32ED-73D3-4304-A7FC-709F1ADAA9AC}">
      <dgm:prSet/>
      <dgm:spPr/>
      <dgm:t>
        <a:bodyPr/>
        <a:lstStyle/>
        <a:p>
          <a:endParaRPr lang="fr-FR" sz="2600"/>
        </a:p>
      </dgm:t>
    </dgm:pt>
    <dgm:pt modelId="{57DAB827-7A1C-4B66-83D8-75B2D2C90138}" type="pres">
      <dgm:prSet presAssocID="{6182745C-013B-4227-A1DF-D13479C4C45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0AD3E4F-05F6-4A80-9E93-AF24CC4D127F}" type="pres">
      <dgm:prSet presAssocID="{18B80D90-C871-41B6-81F8-FA1150B9AFEF}" presName="composite" presStyleCnt="0"/>
      <dgm:spPr/>
    </dgm:pt>
    <dgm:pt modelId="{C9EF37F1-EF86-461D-B95A-E231927DA94D}" type="pres">
      <dgm:prSet presAssocID="{18B80D90-C871-41B6-81F8-FA1150B9AFEF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A272877-F31C-4A74-9FA1-C85BA541C818}" type="pres">
      <dgm:prSet presAssocID="{18B80D90-C871-41B6-81F8-FA1150B9AFEF}" presName="descendantText" presStyleLbl="alignAcc1" presStyleIdx="0" presStyleCnt="6" custScaleY="13827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FE986A1-6A80-4B7A-BC66-536B3362AC60}" type="pres">
      <dgm:prSet presAssocID="{50216AE8-CDCE-430E-B0B9-F8228A15BBF7}" presName="sp" presStyleCnt="0"/>
      <dgm:spPr/>
    </dgm:pt>
    <dgm:pt modelId="{AEE5B9FF-6DF8-4E2A-B371-8963CC615283}" type="pres">
      <dgm:prSet presAssocID="{40454C2B-264E-4E99-B911-F8EE193430CC}" presName="composite" presStyleCnt="0"/>
      <dgm:spPr/>
    </dgm:pt>
    <dgm:pt modelId="{4F1536DF-B417-4F5E-A9F8-D954F35F1388}" type="pres">
      <dgm:prSet presAssocID="{40454C2B-264E-4E99-B911-F8EE193430CC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7EBFAAD-52EB-4D79-9AB4-5E47E8DFD95B}" type="pres">
      <dgm:prSet presAssocID="{40454C2B-264E-4E99-B911-F8EE193430CC}" presName="descendantText" presStyleLbl="alignAcc1" presStyleIdx="1" presStyleCnt="6" custScaleY="13279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74AC9E5-80C1-4F02-AFDF-A2C8F925ABB1}" type="pres">
      <dgm:prSet presAssocID="{B60FC45C-9AF3-451C-B9AC-5F2C2D9B6BC1}" presName="sp" presStyleCnt="0"/>
      <dgm:spPr/>
    </dgm:pt>
    <dgm:pt modelId="{E67AEAF4-6C6D-42CF-8100-0A07230FCA03}" type="pres">
      <dgm:prSet presAssocID="{9B808F20-E571-41AB-BC7D-AA5E946817F5}" presName="composite" presStyleCnt="0"/>
      <dgm:spPr/>
    </dgm:pt>
    <dgm:pt modelId="{6E53E69C-8AF5-45DB-BE43-F8A16CA3CD8E}" type="pres">
      <dgm:prSet presAssocID="{9B808F20-E571-41AB-BC7D-AA5E946817F5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8711A42-D340-4B63-AA30-0CA11AB9CFF0}" type="pres">
      <dgm:prSet presAssocID="{9B808F20-E571-41AB-BC7D-AA5E946817F5}" presName="descendantText" presStyleLbl="alignAcc1" presStyleIdx="2" presStyleCnt="6" custScaleY="14679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56B740-47A6-4F6B-9BE6-2778945F26FB}" type="pres">
      <dgm:prSet presAssocID="{2B5A91BB-7834-4B0E-A03B-44694F9D25C9}" presName="sp" presStyleCnt="0"/>
      <dgm:spPr/>
    </dgm:pt>
    <dgm:pt modelId="{A760A5EB-1256-4508-8D80-C707DDD13CDD}" type="pres">
      <dgm:prSet presAssocID="{619C284B-CF6F-4B8A-8E81-7AF7125D7E3F}" presName="composite" presStyleCnt="0"/>
      <dgm:spPr/>
    </dgm:pt>
    <dgm:pt modelId="{C144A2C9-6468-4496-82F9-C74B8168BA15}" type="pres">
      <dgm:prSet presAssocID="{619C284B-CF6F-4B8A-8E81-7AF7125D7E3F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BBF771D-48E5-44A4-9A85-CFAFD2AA5F04}" type="pres">
      <dgm:prSet presAssocID="{619C284B-CF6F-4B8A-8E81-7AF7125D7E3F}" presName="descendantText" presStyleLbl="alignAcc1" presStyleIdx="3" presStyleCnt="6" custScaleY="12948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C921AC6-5155-4858-8883-382724AC03A1}" type="pres">
      <dgm:prSet presAssocID="{9AAA8266-B1BB-413A-994C-1414DBD90D59}" presName="sp" presStyleCnt="0"/>
      <dgm:spPr/>
    </dgm:pt>
    <dgm:pt modelId="{A73FC10E-80F3-4106-B93C-9AB753B0EA7C}" type="pres">
      <dgm:prSet presAssocID="{6AAABF23-E7F9-4822-8067-B20848EDFDDE}" presName="composite" presStyleCnt="0"/>
      <dgm:spPr/>
    </dgm:pt>
    <dgm:pt modelId="{EF2DB48B-90E0-4EAB-95AD-06EF99544025}" type="pres">
      <dgm:prSet presAssocID="{6AAABF23-E7F9-4822-8067-B20848EDFDDE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ED80801-73B6-43C5-BC38-66CAE7F0EA6B}" type="pres">
      <dgm:prSet presAssocID="{6AAABF23-E7F9-4822-8067-B20848EDFDDE}" presName="descendantText" presStyleLbl="alignAcc1" presStyleIdx="4" presStyleCnt="6" custScaleY="13153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4B61269-24CF-44E5-98AD-AF0F4BAE1544}" type="pres">
      <dgm:prSet presAssocID="{48DB887E-E37E-4F75-B39C-2EA2CF2F91B2}" presName="sp" presStyleCnt="0"/>
      <dgm:spPr/>
    </dgm:pt>
    <dgm:pt modelId="{805C1587-DECC-4267-A9E1-1C31226364C9}" type="pres">
      <dgm:prSet presAssocID="{A7BC4A49-BF90-404F-BDA9-08B5DA68854F}" presName="composite" presStyleCnt="0"/>
      <dgm:spPr/>
    </dgm:pt>
    <dgm:pt modelId="{F0B4FCE1-C340-4D75-ACE9-7104280879B4}" type="pres">
      <dgm:prSet presAssocID="{A7BC4A49-BF90-404F-BDA9-08B5DA68854F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AD23F1C-3C75-4CF5-A1BF-5E0649A65120}" type="pres">
      <dgm:prSet presAssocID="{A7BC4A49-BF90-404F-BDA9-08B5DA68854F}" presName="descendantText" presStyleLbl="alignAcc1" presStyleIdx="5" presStyleCnt="6" custScaleY="12898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57B99A9-DCA9-48EF-8443-A82AC4C8A545}" srcId="{619C284B-CF6F-4B8A-8E81-7AF7125D7E3F}" destId="{1ADBDFF6-684A-4D59-B834-A767B1D52F98}" srcOrd="0" destOrd="0" parTransId="{AD3CCD95-9FE5-49C8-B9B3-0C3AD653B0EB}" sibTransId="{7A3862C4-8558-492A-8D03-2C1D5DE6764D}"/>
    <dgm:cxn modelId="{CB937589-7AFD-42AD-B4EB-EE9927FCBCBF}" type="presOf" srcId="{18B80D90-C871-41B6-81F8-FA1150B9AFEF}" destId="{C9EF37F1-EF86-461D-B95A-E231927DA94D}" srcOrd="0" destOrd="0" presId="urn:microsoft.com/office/officeart/2005/8/layout/chevron2"/>
    <dgm:cxn modelId="{55059EF4-BAE8-4A63-A276-75FF8F2A84D6}" type="presOf" srcId="{6182745C-013B-4227-A1DF-D13479C4C456}" destId="{57DAB827-7A1C-4B66-83D8-75B2D2C90138}" srcOrd="0" destOrd="0" presId="urn:microsoft.com/office/officeart/2005/8/layout/chevron2"/>
    <dgm:cxn modelId="{BB42AAB2-259B-44F2-9F05-187CE09816FA}" type="presOf" srcId="{72E03AA2-ED9A-4F4A-9AE9-AA5702E692BD}" destId="{3AD23F1C-3C75-4CF5-A1BF-5E0649A65120}" srcOrd="0" destOrd="0" presId="urn:microsoft.com/office/officeart/2005/8/layout/chevron2"/>
    <dgm:cxn modelId="{E109C1BC-681C-4670-B7F2-1E4647D5CD53}" type="presOf" srcId="{1F3E9292-DA4F-4BCE-8A75-47D78893EE82}" destId="{AED80801-73B6-43C5-BC38-66CAE7F0EA6B}" srcOrd="0" destOrd="0" presId="urn:microsoft.com/office/officeart/2005/8/layout/chevron2"/>
    <dgm:cxn modelId="{9ECA9FF3-6975-4DE5-A302-18D13B7B1FAA}" type="presOf" srcId="{8DE2B5FA-F475-4610-9823-28F09BA4EB01}" destId="{D8711A42-D340-4B63-AA30-0CA11AB9CFF0}" srcOrd="0" destOrd="0" presId="urn:microsoft.com/office/officeart/2005/8/layout/chevron2"/>
    <dgm:cxn modelId="{D5FA32ED-73D3-4304-A7FC-709F1ADAA9AC}" srcId="{A7BC4A49-BF90-404F-BDA9-08B5DA68854F}" destId="{72E03AA2-ED9A-4F4A-9AE9-AA5702E692BD}" srcOrd="0" destOrd="0" parTransId="{4B0467C9-1A2B-4D8F-A519-82B77826F43B}" sibTransId="{BC6B26B4-E7A9-44E8-8119-3D8FEFEC13BF}"/>
    <dgm:cxn modelId="{8A3B9AF7-4AD4-484E-A183-0D5DD930DB45}" type="presOf" srcId="{2FAE3022-213B-4F41-84C7-0CC1B3F95C79}" destId="{F7EBFAAD-52EB-4D79-9AB4-5E47E8DFD95B}" srcOrd="0" destOrd="0" presId="urn:microsoft.com/office/officeart/2005/8/layout/chevron2"/>
    <dgm:cxn modelId="{7A3E837E-8602-485E-88E2-D2B8B642D163}" srcId="{9B808F20-E571-41AB-BC7D-AA5E946817F5}" destId="{8DE2B5FA-F475-4610-9823-28F09BA4EB01}" srcOrd="0" destOrd="0" parTransId="{561BB17E-7D6C-47E5-95DF-0A04C5B1085F}" sibTransId="{24DD1AAA-0EE8-4757-915C-E03BDF166E69}"/>
    <dgm:cxn modelId="{6B2B0F81-71B3-4CB4-9657-4CD61F8E2B2B}" type="presOf" srcId="{6AAABF23-E7F9-4822-8067-B20848EDFDDE}" destId="{EF2DB48B-90E0-4EAB-95AD-06EF99544025}" srcOrd="0" destOrd="0" presId="urn:microsoft.com/office/officeart/2005/8/layout/chevron2"/>
    <dgm:cxn modelId="{0C2C3F1E-BB26-42C4-9183-C87E759A060F}" srcId="{40454C2B-264E-4E99-B911-F8EE193430CC}" destId="{2FAE3022-213B-4F41-84C7-0CC1B3F95C79}" srcOrd="0" destOrd="0" parTransId="{277B479A-7FB7-4FD3-A7BA-69BF9B467D24}" sibTransId="{7BB6F453-7479-49D0-B0E4-6AF56DA0F18F}"/>
    <dgm:cxn modelId="{5E171682-228A-4CB5-A82B-F341FE21A97A}" srcId="{6182745C-013B-4227-A1DF-D13479C4C456}" destId="{A7BC4A49-BF90-404F-BDA9-08B5DA68854F}" srcOrd="5" destOrd="0" parTransId="{4149DE99-E758-409C-B064-E7E0A087A081}" sibTransId="{C212B134-E0B9-4193-9D80-BC3F1248BA0B}"/>
    <dgm:cxn modelId="{67C2DEE3-1BFA-40ED-9BC5-244FAE256B40}" type="presOf" srcId="{21F5F199-3087-4603-941C-E031741173A9}" destId="{3A272877-F31C-4A74-9FA1-C85BA541C818}" srcOrd="0" destOrd="0" presId="urn:microsoft.com/office/officeart/2005/8/layout/chevron2"/>
    <dgm:cxn modelId="{2E937501-82C2-493D-8BDC-37507E1D5873}" type="presOf" srcId="{40454C2B-264E-4E99-B911-F8EE193430CC}" destId="{4F1536DF-B417-4F5E-A9F8-D954F35F1388}" srcOrd="0" destOrd="0" presId="urn:microsoft.com/office/officeart/2005/8/layout/chevron2"/>
    <dgm:cxn modelId="{2CF8341D-7241-4AEE-A367-78E5F37425CD}" srcId="{6182745C-013B-4227-A1DF-D13479C4C456}" destId="{6AAABF23-E7F9-4822-8067-B20848EDFDDE}" srcOrd="4" destOrd="0" parTransId="{96446FC7-2723-459A-A07B-7E062D5E213D}" sibTransId="{48DB887E-E37E-4F75-B39C-2EA2CF2F91B2}"/>
    <dgm:cxn modelId="{9232631B-DEAD-4843-B88E-0A160308D806}" srcId="{18B80D90-C871-41B6-81F8-FA1150B9AFEF}" destId="{21F5F199-3087-4603-941C-E031741173A9}" srcOrd="0" destOrd="0" parTransId="{F531C600-7BD5-484B-9990-1ADAA0D5043A}" sibTransId="{8C2EFEE2-9293-4EF7-A014-37E71E02755D}"/>
    <dgm:cxn modelId="{974A30F0-6C5A-415B-8125-E015FF6C729D}" type="presOf" srcId="{9B808F20-E571-41AB-BC7D-AA5E946817F5}" destId="{6E53E69C-8AF5-45DB-BE43-F8A16CA3CD8E}" srcOrd="0" destOrd="0" presId="urn:microsoft.com/office/officeart/2005/8/layout/chevron2"/>
    <dgm:cxn modelId="{03C0D873-FC24-461B-84AB-CB04D55B3FEB}" srcId="{6182745C-013B-4227-A1DF-D13479C4C456}" destId="{619C284B-CF6F-4B8A-8E81-7AF7125D7E3F}" srcOrd="3" destOrd="0" parTransId="{04CC8DDB-A032-4DE9-9B13-A58AB506FC58}" sibTransId="{9AAA8266-B1BB-413A-994C-1414DBD90D59}"/>
    <dgm:cxn modelId="{25B39CFC-3014-4AD6-8D78-688BAF3D4F03}" type="presOf" srcId="{619C284B-CF6F-4B8A-8E81-7AF7125D7E3F}" destId="{C144A2C9-6468-4496-82F9-C74B8168BA15}" srcOrd="0" destOrd="0" presId="urn:microsoft.com/office/officeart/2005/8/layout/chevron2"/>
    <dgm:cxn modelId="{1CB98268-A474-48C1-B10B-C3D898BA243E}" type="presOf" srcId="{1ADBDFF6-684A-4D59-B834-A767B1D52F98}" destId="{DBBF771D-48E5-44A4-9A85-CFAFD2AA5F04}" srcOrd="0" destOrd="0" presId="urn:microsoft.com/office/officeart/2005/8/layout/chevron2"/>
    <dgm:cxn modelId="{DB0D68CD-94A4-443D-9DE6-A051D1965278}" srcId="{6182745C-013B-4227-A1DF-D13479C4C456}" destId="{9B808F20-E571-41AB-BC7D-AA5E946817F5}" srcOrd="2" destOrd="0" parTransId="{70868F88-968B-4DAA-ACCB-35D12040FD99}" sibTransId="{2B5A91BB-7834-4B0E-A03B-44694F9D25C9}"/>
    <dgm:cxn modelId="{DBB40D80-5D1A-413A-BCDE-7D593C831A78}" srcId="{6AAABF23-E7F9-4822-8067-B20848EDFDDE}" destId="{1F3E9292-DA4F-4BCE-8A75-47D78893EE82}" srcOrd="0" destOrd="0" parTransId="{E8E62B5D-9873-4630-BF12-8D0A97FE1D67}" sibTransId="{FADFF309-07AA-4B6A-A801-07D2C6814C2B}"/>
    <dgm:cxn modelId="{3951E3E9-5ACF-4818-AB5E-981151056690}" type="presOf" srcId="{A7BC4A49-BF90-404F-BDA9-08B5DA68854F}" destId="{F0B4FCE1-C340-4D75-ACE9-7104280879B4}" srcOrd="0" destOrd="0" presId="urn:microsoft.com/office/officeart/2005/8/layout/chevron2"/>
    <dgm:cxn modelId="{1AD0D3A4-D6AC-42B8-A2E6-DE5645B78564}" srcId="{6182745C-013B-4227-A1DF-D13479C4C456}" destId="{40454C2B-264E-4E99-B911-F8EE193430CC}" srcOrd="1" destOrd="0" parTransId="{03B558E6-C2F7-42BB-93F2-990EB6C4204B}" sibTransId="{B60FC45C-9AF3-451C-B9AC-5F2C2D9B6BC1}"/>
    <dgm:cxn modelId="{F8229408-DCE1-425E-8797-CF1B90B07762}" srcId="{6182745C-013B-4227-A1DF-D13479C4C456}" destId="{18B80D90-C871-41B6-81F8-FA1150B9AFEF}" srcOrd="0" destOrd="0" parTransId="{34439B12-ED69-40F7-A66A-C42B74A3AB7F}" sibTransId="{50216AE8-CDCE-430E-B0B9-F8228A15BBF7}"/>
    <dgm:cxn modelId="{8A5B35FE-A37E-4B5C-A137-37B8AA79133F}" type="presParOf" srcId="{57DAB827-7A1C-4B66-83D8-75B2D2C90138}" destId="{A0AD3E4F-05F6-4A80-9E93-AF24CC4D127F}" srcOrd="0" destOrd="0" presId="urn:microsoft.com/office/officeart/2005/8/layout/chevron2"/>
    <dgm:cxn modelId="{CF9971AA-E94F-465F-8CFF-84FB83601F28}" type="presParOf" srcId="{A0AD3E4F-05F6-4A80-9E93-AF24CC4D127F}" destId="{C9EF37F1-EF86-461D-B95A-E231927DA94D}" srcOrd="0" destOrd="0" presId="urn:microsoft.com/office/officeart/2005/8/layout/chevron2"/>
    <dgm:cxn modelId="{C30A8F6D-DBAB-4C67-BEF0-5CD92952100B}" type="presParOf" srcId="{A0AD3E4F-05F6-4A80-9E93-AF24CC4D127F}" destId="{3A272877-F31C-4A74-9FA1-C85BA541C818}" srcOrd="1" destOrd="0" presId="urn:microsoft.com/office/officeart/2005/8/layout/chevron2"/>
    <dgm:cxn modelId="{5F8612F6-298D-499D-88E8-2B568C698B22}" type="presParOf" srcId="{57DAB827-7A1C-4B66-83D8-75B2D2C90138}" destId="{4FE986A1-6A80-4B7A-BC66-536B3362AC60}" srcOrd="1" destOrd="0" presId="urn:microsoft.com/office/officeart/2005/8/layout/chevron2"/>
    <dgm:cxn modelId="{8E185FD1-DBCC-4D60-99D6-18AC9BD72541}" type="presParOf" srcId="{57DAB827-7A1C-4B66-83D8-75B2D2C90138}" destId="{AEE5B9FF-6DF8-4E2A-B371-8963CC615283}" srcOrd="2" destOrd="0" presId="urn:microsoft.com/office/officeart/2005/8/layout/chevron2"/>
    <dgm:cxn modelId="{E630FC46-671F-4540-B848-25BFA257990D}" type="presParOf" srcId="{AEE5B9FF-6DF8-4E2A-B371-8963CC615283}" destId="{4F1536DF-B417-4F5E-A9F8-D954F35F1388}" srcOrd="0" destOrd="0" presId="urn:microsoft.com/office/officeart/2005/8/layout/chevron2"/>
    <dgm:cxn modelId="{D458D79F-36B6-46FC-93B4-91A179BFE44F}" type="presParOf" srcId="{AEE5B9FF-6DF8-4E2A-B371-8963CC615283}" destId="{F7EBFAAD-52EB-4D79-9AB4-5E47E8DFD95B}" srcOrd="1" destOrd="0" presId="urn:microsoft.com/office/officeart/2005/8/layout/chevron2"/>
    <dgm:cxn modelId="{F48FAE18-829A-4892-90B9-2D17760F2CD7}" type="presParOf" srcId="{57DAB827-7A1C-4B66-83D8-75B2D2C90138}" destId="{C74AC9E5-80C1-4F02-AFDF-A2C8F925ABB1}" srcOrd="3" destOrd="0" presId="urn:microsoft.com/office/officeart/2005/8/layout/chevron2"/>
    <dgm:cxn modelId="{89170C23-A381-4522-83E1-5464365A0048}" type="presParOf" srcId="{57DAB827-7A1C-4B66-83D8-75B2D2C90138}" destId="{E67AEAF4-6C6D-42CF-8100-0A07230FCA03}" srcOrd="4" destOrd="0" presId="urn:microsoft.com/office/officeart/2005/8/layout/chevron2"/>
    <dgm:cxn modelId="{EF5A47C1-0EE8-4C56-932A-F3A142C94C68}" type="presParOf" srcId="{E67AEAF4-6C6D-42CF-8100-0A07230FCA03}" destId="{6E53E69C-8AF5-45DB-BE43-F8A16CA3CD8E}" srcOrd="0" destOrd="0" presId="urn:microsoft.com/office/officeart/2005/8/layout/chevron2"/>
    <dgm:cxn modelId="{CA171898-4B6F-42FD-B995-F1638D2B0756}" type="presParOf" srcId="{E67AEAF4-6C6D-42CF-8100-0A07230FCA03}" destId="{D8711A42-D340-4B63-AA30-0CA11AB9CFF0}" srcOrd="1" destOrd="0" presId="urn:microsoft.com/office/officeart/2005/8/layout/chevron2"/>
    <dgm:cxn modelId="{01E81AB4-24FF-4021-A258-B806BF47084A}" type="presParOf" srcId="{57DAB827-7A1C-4B66-83D8-75B2D2C90138}" destId="{1D56B740-47A6-4F6B-9BE6-2778945F26FB}" srcOrd="5" destOrd="0" presId="urn:microsoft.com/office/officeart/2005/8/layout/chevron2"/>
    <dgm:cxn modelId="{1264E2DA-6DF1-40E6-A1BE-50D1871673CB}" type="presParOf" srcId="{57DAB827-7A1C-4B66-83D8-75B2D2C90138}" destId="{A760A5EB-1256-4508-8D80-C707DDD13CDD}" srcOrd="6" destOrd="0" presId="urn:microsoft.com/office/officeart/2005/8/layout/chevron2"/>
    <dgm:cxn modelId="{BB5F230B-5E3F-48C8-A7D3-9590BB90E141}" type="presParOf" srcId="{A760A5EB-1256-4508-8D80-C707DDD13CDD}" destId="{C144A2C9-6468-4496-82F9-C74B8168BA15}" srcOrd="0" destOrd="0" presId="urn:microsoft.com/office/officeart/2005/8/layout/chevron2"/>
    <dgm:cxn modelId="{5351CCC8-05A0-4ECF-84C0-A523CE16D3A9}" type="presParOf" srcId="{A760A5EB-1256-4508-8D80-C707DDD13CDD}" destId="{DBBF771D-48E5-44A4-9A85-CFAFD2AA5F04}" srcOrd="1" destOrd="0" presId="urn:microsoft.com/office/officeart/2005/8/layout/chevron2"/>
    <dgm:cxn modelId="{D31D163C-D29E-4AB8-9BAC-33280FA6944F}" type="presParOf" srcId="{57DAB827-7A1C-4B66-83D8-75B2D2C90138}" destId="{EC921AC6-5155-4858-8883-382724AC03A1}" srcOrd="7" destOrd="0" presId="urn:microsoft.com/office/officeart/2005/8/layout/chevron2"/>
    <dgm:cxn modelId="{7239C043-C9A6-4E14-8AC9-B3F8E6FC28C0}" type="presParOf" srcId="{57DAB827-7A1C-4B66-83D8-75B2D2C90138}" destId="{A73FC10E-80F3-4106-B93C-9AB753B0EA7C}" srcOrd="8" destOrd="0" presId="urn:microsoft.com/office/officeart/2005/8/layout/chevron2"/>
    <dgm:cxn modelId="{9CA64E74-79E5-4FA5-B60F-047EA1869B27}" type="presParOf" srcId="{A73FC10E-80F3-4106-B93C-9AB753B0EA7C}" destId="{EF2DB48B-90E0-4EAB-95AD-06EF99544025}" srcOrd="0" destOrd="0" presId="urn:microsoft.com/office/officeart/2005/8/layout/chevron2"/>
    <dgm:cxn modelId="{F057FF0F-64E8-401C-AC09-D1CB7EA6912A}" type="presParOf" srcId="{A73FC10E-80F3-4106-B93C-9AB753B0EA7C}" destId="{AED80801-73B6-43C5-BC38-66CAE7F0EA6B}" srcOrd="1" destOrd="0" presId="urn:microsoft.com/office/officeart/2005/8/layout/chevron2"/>
    <dgm:cxn modelId="{332FCE77-1B33-488A-8E49-7CFDBF8CA795}" type="presParOf" srcId="{57DAB827-7A1C-4B66-83D8-75B2D2C90138}" destId="{A4B61269-24CF-44E5-98AD-AF0F4BAE1544}" srcOrd="9" destOrd="0" presId="urn:microsoft.com/office/officeart/2005/8/layout/chevron2"/>
    <dgm:cxn modelId="{1AB0FC2A-6607-4BCD-BB2E-94590E6D433F}" type="presParOf" srcId="{57DAB827-7A1C-4B66-83D8-75B2D2C90138}" destId="{805C1587-DECC-4267-A9E1-1C31226364C9}" srcOrd="10" destOrd="0" presId="urn:microsoft.com/office/officeart/2005/8/layout/chevron2"/>
    <dgm:cxn modelId="{1EF52220-E92F-4A40-B743-28F5B341CAFC}" type="presParOf" srcId="{805C1587-DECC-4267-A9E1-1C31226364C9}" destId="{F0B4FCE1-C340-4D75-ACE9-7104280879B4}" srcOrd="0" destOrd="0" presId="urn:microsoft.com/office/officeart/2005/8/layout/chevron2"/>
    <dgm:cxn modelId="{9D44A066-E3D3-4877-A99C-BB3E88CEBF05}" type="presParOf" srcId="{805C1587-DECC-4267-A9E1-1C31226364C9}" destId="{3AD23F1C-3C75-4CF5-A1BF-5E0649A6512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9EF37F1-EF86-461D-B95A-E231927DA94D}">
      <dsp:nvSpPr>
        <dsp:cNvPr id="0" name=""/>
        <dsp:cNvSpPr/>
      </dsp:nvSpPr>
      <dsp:spPr>
        <a:xfrm rot="5400000">
          <a:off x="-123070" y="240051"/>
          <a:ext cx="820471" cy="57432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1</a:t>
          </a:r>
          <a:endParaRPr lang="fr-FR" sz="2000" kern="1200" dirty="0"/>
        </a:p>
      </dsp:txBody>
      <dsp:txXfrm rot="5400000">
        <a:off x="-123070" y="240051"/>
        <a:ext cx="820471" cy="574329"/>
      </dsp:txXfrm>
    </dsp:sp>
    <dsp:sp modelId="{3A272877-F31C-4A74-9FA1-C85BA541C818}">
      <dsp:nvSpPr>
        <dsp:cNvPr id="0" name=""/>
        <dsp:cNvSpPr/>
      </dsp:nvSpPr>
      <dsp:spPr>
        <a:xfrm rot="5400000">
          <a:off x="4058713" y="-3469521"/>
          <a:ext cx="737822" cy="77065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80000"/>
            </a:lnSpc>
            <a:spcBef>
              <a:spcPct val="0"/>
            </a:spcBef>
            <a:spcAft>
              <a:spcPts val="1200"/>
            </a:spcAft>
            <a:buChar char="••"/>
          </a:pPr>
          <a:r>
            <a:rPr lang="fr-FR" sz="2600" b="0" kern="1200" dirty="0" err="1" smtClean="0"/>
            <a:t>Solid</a:t>
          </a:r>
          <a:r>
            <a:rPr lang="fr-FR" sz="2600" b="0" kern="1200" dirty="0" smtClean="0"/>
            <a:t> </a:t>
          </a:r>
          <a:r>
            <a:rPr lang="fr-FR" sz="2600" b="0" kern="1200" dirty="0" err="1" smtClean="0"/>
            <a:t>commitement</a:t>
          </a:r>
          <a:r>
            <a:rPr lang="fr-FR" sz="2600" b="0" kern="1200" dirty="0" smtClean="0"/>
            <a:t>  </a:t>
          </a:r>
          <a:r>
            <a:rPr lang="fr-FR" sz="2600" b="0" kern="1200" dirty="0" err="1" smtClean="0"/>
            <a:t>from</a:t>
          </a:r>
          <a:r>
            <a:rPr lang="fr-FR" sz="2600" b="0" kern="1200" dirty="0" smtClean="0"/>
            <a:t> </a:t>
          </a:r>
          <a:r>
            <a:rPr lang="fr-FR" sz="2600" b="0" kern="1200" dirty="0" err="1" smtClean="0"/>
            <a:t>politicians</a:t>
          </a:r>
          <a:r>
            <a:rPr lang="fr-FR" sz="2600" b="0" kern="1200" dirty="0" smtClean="0"/>
            <a:t>.</a:t>
          </a:r>
          <a:endParaRPr lang="fr-FR" sz="2600" b="0" kern="1200" dirty="0"/>
        </a:p>
      </dsp:txBody>
      <dsp:txXfrm rot="5400000">
        <a:off x="4058713" y="-3469521"/>
        <a:ext cx="737822" cy="7706590"/>
      </dsp:txXfrm>
    </dsp:sp>
    <dsp:sp modelId="{4F1536DF-B417-4F5E-A9F8-D954F35F1388}">
      <dsp:nvSpPr>
        <dsp:cNvPr id="0" name=""/>
        <dsp:cNvSpPr/>
      </dsp:nvSpPr>
      <dsp:spPr>
        <a:xfrm rot="5400000">
          <a:off x="-123070" y="1061350"/>
          <a:ext cx="820471" cy="57432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2</a:t>
          </a:r>
          <a:endParaRPr lang="fr-FR" sz="2000" kern="1200" dirty="0"/>
        </a:p>
      </dsp:txBody>
      <dsp:txXfrm rot="5400000">
        <a:off x="-123070" y="1061350"/>
        <a:ext cx="820471" cy="574329"/>
      </dsp:txXfrm>
    </dsp:sp>
    <dsp:sp modelId="{F7EBFAAD-52EB-4D79-9AB4-5E47E8DFD95B}">
      <dsp:nvSpPr>
        <dsp:cNvPr id="0" name=""/>
        <dsp:cNvSpPr/>
      </dsp:nvSpPr>
      <dsp:spPr>
        <a:xfrm rot="5400000">
          <a:off x="4073520" y="-2648361"/>
          <a:ext cx="708209" cy="77065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600" b="0" kern="1200" dirty="0" smtClean="0"/>
            <a:t>Establishment of an </a:t>
          </a:r>
          <a:r>
            <a:rPr lang="fr-FR" sz="2600" b="0" kern="1200" dirty="0" err="1" smtClean="0"/>
            <a:t>organisational</a:t>
          </a:r>
          <a:r>
            <a:rPr lang="fr-FR" sz="2600" b="0" kern="1200" dirty="0" smtClean="0"/>
            <a:t> structure.</a:t>
          </a:r>
          <a:endParaRPr lang="fr-FR" sz="2600" b="0" kern="1200" dirty="0"/>
        </a:p>
      </dsp:txBody>
      <dsp:txXfrm rot="5400000">
        <a:off x="4073520" y="-2648361"/>
        <a:ext cx="708209" cy="7706590"/>
      </dsp:txXfrm>
    </dsp:sp>
    <dsp:sp modelId="{6E53E69C-8AF5-45DB-BE43-F8A16CA3CD8E}">
      <dsp:nvSpPr>
        <dsp:cNvPr id="0" name=""/>
        <dsp:cNvSpPr/>
      </dsp:nvSpPr>
      <dsp:spPr>
        <a:xfrm rot="5400000">
          <a:off x="-123070" y="1919986"/>
          <a:ext cx="820471" cy="57432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3</a:t>
          </a:r>
          <a:endParaRPr lang="fr-FR" sz="2000" kern="1200" dirty="0"/>
        </a:p>
      </dsp:txBody>
      <dsp:txXfrm rot="5400000">
        <a:off x="-123070" y="1919986"/>
        <a:ext cx="820471" cy="574329"/>
      </dsp:txXfrm>
    </dsp:sp>
    <dsp:sp modelId="{D8711A42-D340-4B63-AA30-0CA11AB9CFF0}">
      <dsp:nvSpPr>
        <dsp:cNvPr id="0" name=""/>
        <dsp:cNvSpPr/>
      </dsp:nvSpPr>
      <dsp:spPr>
        <a:xfrm rot="5400000">
          <a:off x="4036183" y="-1789725"/>
          <a:ext cx="782882" cy="77065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6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600" b="0" kern="1200" dirty="0" err="1" smtClean="0"/>
            <a:t>Funds</a:t>
          </a:r>
          <a:r>
            <a:rPr lang="fr-FR" sz="2600" b="0" kern="1200" dirty="0" smtClean="0"/>
            <a:t> (</a:t>
          </a:r>
          <a:r>
            <a:rPr lang="fr-FR" sz="2600" b="0" kern="1200" dirty="0" err="1" smtClean="0"/>
            <a:t>Governemental</a:t>
          </a:r>
          <a:r>
            <a:rPr lang="fr-FR" sz="2600" b="0" kern="1200" dirty="0" smtClean="0"/>
            <a:t> , </a:t>
          </a:r>
          <a:r>
            <a:rPr lang="fr-FR" sz="2600" b="1" kern="1200" dirty="0" smtClean="0"/>
            <a:t>WHO</a:t>
          </a:r>
          <a:r>
            <a:rPr lang="fr-FR" sz="2600" b="0" kern="1200" dirty="0" smtClean="0"/>
            <a:t> and </a:t>
          </a:r>
          <a:r>
            <a:rPr lang="fr-FR" sz="2600" b="1" kern="1200" dirty="0" smtClean="0"/>
            <a:t>EU</a:t>
          </a:r>
          <a:r>
            <a:rPr lang="fr-FR" sz="2600" b="0" kern="1200" dirty="0" smtClean="0"/>
            <a:t> contributions).</a:t>
          </a:r>
          <a:endParaRPr lang="fr-FR" sz="2600" b="0" kern="1200" dirty="0"/>
        </a:p>
      </dsp:txBody>
      <dsp:txXfrm rot="5400000">
        <a:off x="4036183" y="-1789725"/>
        <a:ext cx="782882" cy="7706590"/>
      </dsp:txXfrm>
    </dsp:sp>
    <dsp:sp modelId="{C144A2C9-6468-4496-82F9-C74B8168BA15}">
      <dsp:nvSpPr>
        <dsp:cNvPr id="0" name=""/>
        <dsp:cNvSpPr/>
      </dsp:nvSpPr>
      <dsp:spPr>
        <a:xfrm rot="5400000">
          <a:off x="-123070" y="2732467"/>
          <a:ext cx="820471" cy="57432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4  </a:t>
          </a:r>
          <a:endParaRPr lang="fr-FR" sz="2000" kern="1200" dirty="0"/>
        </a:p>
      </dsp:txBody>
      <dsp:txXfrm rot="5400000">
        <a:off x="-123070" y="2732467"/>
        <a:ext cx="820471" cy="574329"/>
      </dsp:txXfrm>
    </dsp:sp>
    <dsp:sp modelId="{DBBF771D-48E5-44A4-9A85-CFAFD2AA5F04}">
      <dsp:nvSpPr>
        <dsp:cNvPr id="0" name=""/>
        <dsp:cNvSpPr/>
      </dsp:nvSpPr>
      <dsp:spPr>
        <a:xfrm rot="5400000">
          <a:off x="4082338" y="-977244"/>
          <a:ext cx="690572" cy="77065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just" defTabSz="11557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600" b="0" kern="1200" dirty="0" err="1" smtClean="0"/>
            <a:t>Gathering</a:t>
          </a:r>
          <a:r>
            <a:rPr lang="fr-FR" sz="2600" b="0" kern="1200" dirty="0" smtClean="0"/>
            <a:t> </a:t>
          </a:r>
          <a:r>
            <a:rPr lang="fr-FR" sz="2600" b="0" kern="1200" dirty="0" err="1" smtClean="0"/>
            <a:t>multidisciplinary</a:t>
          </a:r>
          <a:r>
            <a:rPr lang="fr-FR" sz="2600" b="0" kern="1200" dirty="0" smtClean="0"/>
            <a:t> HTA team, building </a:t>
          </a:r>
          <a:r>
            <a:rPr lang="fr-FR" sz="2600" b="0" kern="1200" dirty="0" err="1" smtClean="0"/>
            <a:t>capacities</a:t>
          </a:r>
          <a:r>
            <a:rPr lang="fr-FR" sz="2600" b="0" kern="1200" dirty="0" smtClean="0"/>
            <a:t>.</a:t>
          </a:r>
          <a:endParaRPr lang="fr-FR" sz="2600" b="0" kern="1200" dirty="0"/>
        </a:p>
      </dsp:txBody>
      <dsp:txXfrm rot="5400000">
        <a:off x="4082338" y="-977244"/>
        <a:ext cx="690572" cy="7706590"/>
      </dsp:txXfrm>
    </dsp:sp>
    <dsp:sp modelId="{EF2DB48B-90E0-4EAB-95AD-06EF99544025}">
      <dsp:nvSpPr>
        <dsp:cNvPr id="0" name=""/>
        <dsp:cNvSpPr/>
      </dsp:nvSpPr>
      <dsp:spPr>
        <a:xfrm rot="5400000">
          <a:off x="-123070" y="3550415"/>
          <a:ext cx="820471" cy="57432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5</a:t>
          </a:r>
          <a:endParaRPr lang="fr-FR" sz="2000" kern="1200" dirty="0"/>
        </a:p>
      </dsp:txBody>
      <dsp:txXfrm rot="5400000">
        <a:off x="-123070" y="3550415"/>
        <a:ext cx="820471" cy="574329"/>
      </dsp:txXfrm>
    </dsp:sp>
    <dsp:sp modelId="{AED80801-73B6-43C5-BC38-66CAE7F0EA6B}">
      <dsp:nvSpPr>
        <dsp:cNvPr id="0" name=""/>
        <dsp:cNvSpPr/>
      </dsp:nvSpPr>
      <dsp:spPr>
        <a:xfrm rot="5400000">
          <a:off x="4076872" y="-159297"/>
          <a:ext cx="701505" cy="77065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just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600" b="0" kern="1200" dirty="0" err="1" smtClean="0"/>
            <a:t>Engaging</a:t>
          </a:r>
          <a:r>
            <a:rPr lang="fr-FR" sz="2600" b="0" kern="1200" dirty="0" smtClean="0"/>
            <a:t> </a:t>
          </a:r>
          <a:r>
            <a:rPr lang="fr-FR" sz="2600" b="0" kern="1200" dirty="0" err="1" smtClean="0"/>
            <a:t>stakeholders</a:t>
          </a:r>
          <a:r>
            <a:rPr lang="fr-FR" sz="2600" b="0" kern="1200" dirty="0" smtClean="0"/>
            <a:t> </a:t>
          </a:r>
          <a:r>
            <a:rPr lang="en-US" sz="2600" b="0" kern="1200" dirty="0" smtClean="0"/>
            <a:t>with </a:t>
          </a:r>
          <a:r>
            <a:rPr lang="fr-FR" sz="2600" b="0" kern="1200" dirty="0" err="1" smtClean="0"/>
            <a:t>different</a:t>
          </a:r>
          <a:r>
            <a:rPr lang="fr-FR" sz="2600" b="0" kern="1200" dirty="0" smtClean="0"/>
            <a:t> </a:t>
          </a:r>
          <a:r>
            <a:rPr lang="en-US" sz="2600" b="0" kern="1200" dirty="0" smtClean="0"/>
            <a:t>objectives, resources and operational capacities.</a:t>
          </a:r>
          <a:endParaRPr lang="fr-FR" sz="2600" b="0" kern="1200" dirty="0"/>
        </a:p>
      </dsp:txBody>
      <dsp:txXfrm rot="5400000">
        <a:off x="4076872" y="-159297"/>
        <a:ext cx="701505" cy="7706590"/>
      </dsp:txXfrm>
    </dsp:sp>
    <dsp:sp modelId="{F0B4FCE1-C340-4D75-ACE9-7104280879B4}">
      <dsp:nvSpPr>
        <dsp:cNvPr id="0" name=""/>
        <dsp:cNvSpPr/>
      </dsp:nvSpPr>
      <dsp:spPr>
        <a:xfrm rot="5400000">
          <a:off x="-123070" y="4361544"/>
          <a:ext cx="820471" cy="57432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6</a:t>
          </a:r>
          <a:endParaRPr lang="fr-FR" sz="2000" kern="1200" dirty="0"/>
        </a:p>
      </dsp:txBody>
      <dsp:txXfrm rot="5400000">
        <a:off x="-123070" y="4361544"/>
        <a:ext cx="820471" cy="574329"/>
      </dsp:txXfrm>
    </dsp:sp>
    <dsp:sp modelId="{3AD23F1C-3C75-4CF5-A1BF-5E0649A65120}">
      <dsp:nvSpPr>
        <dsp:cNvPr id="0" name=""/>
        <dsp:cNvSpPr/>
      </dsp:nvSpPr>
      <dsp:spPr>
        <a:xfrm rot="5400000">
          <a:off x="4083690" y="651832"/>
          <a:ext cx="687869" cy="77065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600" b="0" kern="1200" dirty="0" err="1" smtClean="0"/>
            <a:t>Joining</a:t>
          </a:r>
          <a:r>
            <a:rPr lang="fr-FR" sz="2600" b="0" kern="1200" dirty="0" smtClean="0"/>
            <a:t> International Networks.</a:t>
          </a:r>
          <a:endParaRPr lang="fr-FR" sz="2600" b="0" kern="1200" dirty="0"/>
        </a:p>
      </dsp:txBody>
      <dsp:txXfrm rot="5400000">
        <a:off x="4083690" y="651832"/>
        <a:ext cx="687869" cy="77065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FB6E5-FD72-4AD9-95F2-9CD9121E5952}" type="datetimeFigureOut">
              <a:rPr lang="fr-FR" smtClean="0"/>
              <a:pPr/>
              <a:t>20/11/2015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ED2DE5-A111-4DC0-831D-9A2D64E0264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C14735-9455-4210-891A-E0FBAF0D8FD0}" type="datetimeFigureOut">
              <a:rPr lang="fr-FR" smtClean="0"/>
              <a:pPr/>
              <a:t>20/11/2015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ABF8DB-4A21-43CA-A8F7-23931261F94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However</a:t>
            </a:r>
            <a:r>
              <a:rPr lang="fr-FR" dirty="0" smtClean="0"/>
              <a:t>….</a:t>
            </a:r>
          </a:p>
          <a:p>
            <a:endParaRPr lang="fr-FR" dirty="0" smtClean="0"/>
          </a:p>
          <a:p>
            <a:r>
              <a:rPr lang="fr-FR" dirty="0" err="1" smtClean="0"/>
              <a:t>so</a:t>
            </a:r>
            <a:r>
              <a:rPr lang="fr-FR" dirty="0" smtClean="0"/>
              <a:t>….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ABF8DB-4A21-43CA-A8F7-23931261F949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In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april</a:t>
            </a:r>
            <a:r>
              <a:rPr lang="fr-FR" baseline="0" dirty="0" smtClean="0"/>
              <a:t> 2015 </a:t>
            </a:r>
            <a:r>
              <a:rPr lang="fr-FR" baseline="0" dirty="0" err="1" smtClean="0"/>
              <a:t>we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organized</a:t>
            </a:r>
            <a:r>
              <a:rPr lang="fr-FR" baseline="0" dirty="0" smtClean="0"/>
              <a:t> meetings </a:t>
            </a:r>
            <a:r>
              <a:rPr lang="fr-FR" baseline="0" dirty="0" err="1" smtClean="0"/>
              <a:t>with</a:t>
            </a:r>
            <a:r>
              <a:rPr lang="fr-FR" baseline="0" dirty="0" smtClean="0"/>
              <a:t> all </a:t>
            </a:r>
            <a:r>
              <a:rPr lang="fr-FR" baseline="0" dirty="0" err="1" smtClean="0"/>
              <a:t>stakeholders</a:t>
            </a:r>
            <a:r>
              <a:rPr lang="fr-FR" baseline="0" dirty="0" smtClean="0"/>
              <a:t> in </a:t>
            </a:r>
            <a:r>
              <a:rPr lang="fr-FR" baseline="0" dirty="0" err="1" smtClean="0"/>
              <a:t>order</a:t>
            </a:r>
            <a:r>
              <a:rPr lang="fr-FR" baseline="0" dirty="0" smtClean="0"/>
              <a:t> to have </a:t>
            </a:r>
            <a:r>
              <a:rPr lang="fr-FR" baseline="0" dirty="0" err="1" smtClean="0"/>
              <a:t>their</a:t>
            </a:r>
            <a:r>
              <a:rPr lang="fr-FR" baseline="0" dirty="0" smtClean="0"/>
              <a:t> point of </a:t>
            </a:r>
            <a:r>
              <a:rPr lang="fr-FR" baseline="0" dirty="0" err="1" smtClean="0"/>
              <a:t>view</a:t>
            </a:r>
            <a:r>
              <a:rPr lang="fr-FR" baseline="0" dirty="0" smtClean="0"/>
              <a:t> </a:t>
            </a:r>
            <a:r>
              <a:rPr lang="fr-FR" baseline="0" dirty="0" err="1" smtClean="0"/>
              <a:t>concerning</a:t>
            </a:r>
            <a:r>
              <a:rPr lang="fr-FR" baseline="0" dirty="0" smtClean="0"/>
              <a:t> the </a:t>
            </a:r>
            <a:r>
              <a:rPr lang="fr-FR" baseline="0" dirty="0" err="1" smtClean="0"/>
              <a:t>strategy</a:t>
            </a:r>
            <a:r>
              <a:rPr lang="fr-FR" baseline="0" dirty="0" smtClean="0"/>
              <a:t> of </a:t>
            </a:r>
            <a:r>
              <a:rPr lang="fr-FR" baseline="0" dirty="0" err="1" smtClean="0"/>
              <a:t>develepoment</a:t>
            </a:r>
            <a:r>
              <a:rPr lang="fr-FR" baseline="0" dirty="0" smtClean="0"/>
              <a:t> </a:t>
            </a:r>
            <a:r>
              <a:rPr lang="fr-FR" baseline="0" dirty="0" smtClean="0"/>
              <a:t>of HTA </a:t>
            </a:r>
            <a:r>
              <a:rPr lang="fr-FR" baseline="0" dirty="0" smtClean="0"/>
              <a:t>in </a:t>
            </a:r>
            <a:r>
              <a:rPr lang="fr-FR" baseline="0" dirty="0" err="1" smtClean="0"/>
              <a:t>Tunisia</a:t>
            </a:r>
            <a:r>
              <a:rPr lang="fr-FR" baseline="0" dirty="0" smtClean="0"/>
              <a:t>.</a:t>
            </a:r>
          </a:p>
          <a:p>
            <a:endParaRPr lang="fr-FR" baseline="0" dirty="0" smtClean="0"/>
          </a:p>
          <a:p>
            <a:r>
              <a:rPr lang="fr-FR" baseline="0" dirty="0" err="1" smtClean="0"/>
              <a:t>Then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organized</a:t>
            </a:r>
            <a:r>
              <a:rPr lang="fr-FR" baseline="0" dirty="0" smtClean="0"/>
              <a:t> a workshop </a:t>
            </a:r>
            <a:r>
              <a:rPr lang="fr-FR" baseline="0" dirty="0" err="1" smtClean="0"/>
              <a:t>seminar</a:t>
            </a:r>
            <a:r>
              <a:rPr lang="fr-FR" baseline="0" dirty="0" smtClean="0"/>
              <a:t> in May 2015 to </a:t>
            </a:r>
            <a:r>
              <a:rPr lang="fr-FR" baseline="0" dirty="0" err="1" smtClean="0"/>
              <a:t>gather</a:t>
            </a:r>
            <a:r>
              <a:rPr lang="fr-FR" baseline="0" dirty="0" smtClean="0"/>
              <a:t> recommandations </a:t>
            </a:r>
            <a:r>
              <a:rPr lang="fr-FR" baseline="0" dirty="0" err="1" smtClean="0"/>
              <a:t>from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different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stakeholders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ABF8DB-4A21-43CA-A8F7-23931261F949}" type="slidenum">
              <a:rPr lang="fr-FR" smtClean="0"/>
              <a:pPr/>
              <a:t>13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Five workshops were conducted: </a:t>
            </a:r>
            <a:endParaRPr lang="en-US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5</a:t>
            </a:r>
            <a:endParaRPr lang="en-US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Each workshop discussion was based on some questions related to each topic.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ABF8DB-4A21-43CA-A8F7-23931261F949}" type="slidenum">
              <a:rPr lang="fr-FR" smtClean="0"/>
              <a:pPr/>
              <a:t>14</a:t>
            </a:fld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The </a:t>
            </a:r>
            <a:r>
              <a:rPr lang="fr-FR" dirty="0" err="1" smtClean="0"/>
              <a:t>recommendations</a:t>
            </a:r>
            <a:r>
              <a:rPr lang="fr-FR" dirty="0" smtClean="0"/>
              <a:t> </a:t>
            </a:r>
            <a:r>
              <a:rPr lang="fr-FR" dirty="0" err="1" smtClean="0"/>
              <a:t>deducted</a:t>
            </a:r>
            <a:r>
              <a:rPr lang="fr-FR" dirty="0" smtClean="0"/>
              <a:t> </a:t>
            </a:r>
            <a:r>
              <a:rPr lang="fr-FR" dirty="0" err="1" smtClean="0"/>
              <a:t>were</a:t>
            </a:r>
            <a:r>
              <a:rPr lang="fr-FR" dirty="0" smtClean="0"/>
              <a:t>: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ABF8DB-4A21-43CA-A8F7-23931261F949}" type="slidenum">
              <a:rPr lang="fr-FR" smtClean="0"/>
              <a:pPr/>
              <a:t>15</a:t>
            </a:fld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914400" marR="0" lvl="1" indent="-457200" algn="just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3600"/>
              </a:spcAft>
              <a:buClr>
                <a:srgbClr val="C00000"/>
              </a:buClr>
              <a:buSzPct val="100000"/>
              <a:buFont typeface="Wingdings" pitchFamily="2" charset="2"/>
              <a:buNone/>
              <a:tabLst/>
              <a:defRPr/>
            </a:pPr>
            <a:r>
              <a:rPr lang="fr-FR" sz="2800" dirty="0" err="1" smtClean="0"/>
              <a:t>Intervening</a:t>
            </a:r>
            <a:r>
              <a:rPr lang="fr-FR" sz="2800" dirty="0" smtClean="0"/>
              <a:t> in  </a:t>
            </a:r>
            <a:r>
              <a:rPr lang="en-US" sz="2800" dirty="0" smtClean="0"/>
              <a:t>Health products reimbursement</a:t>
            </a:r>
            <a:r>
              <a:rPr lang="en-US" sz="2800" baseline="0" dirty="0" smtClean="0"/>
              <a:t> </a:t>
            </a:r>
            <a:r>
              <a:rPr lang="en-US" sz="2800" dirty="0" smtClean="0"/>
              <a:t>step</a:t>
            </a:r>
            <a:endParaRPr lang="fr-FR" sz="2800" dirty="0" smtClean="0"/>
          </a:p>
          <a:p>
            <a:pPr marL="914400" lvl="1" indent="-457200" algn="just" fontAlgn="base">
              <a:lnSpc>
                <a:spcPct val="110000"/>
              </a:lnSpc>
              <a:spcBef>
                <a:spcPct val="0"/>
              </a:spcBef>
              <a:spcAft>
                <a:spcPts val="3600"/>
              </a:spcAft>
              <a:buClr>
                <a:srgbClr val="C00000"/>
              </a:buClr>
              <a:buSzPct val="100000"/>
              <a:buFont typeface="Wingdings" pitchFamily="2" charset="2"/>
              <a:buNone/>
            </a:pPr>
            <a:endParaRPr lang="fr-FR" sz="28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ABF8DB-4A21-43CA-A8F7-23931261F949}" type="slidenum">
              <a:rPr lang="fr-FR" smtClean="0"/>
              <a:pPr/>
              <a:t>16</a:t>
            </a:fld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 smtClean="0"/>
              <a:t>Our HTA team </a:t>
            </a:r>
            <a:r>
              <a:rPr lang="fr-FR" sz="1200" dirty="0" err="1" smtClean="0"/>
              <a:t>worked</a:t>
            </a:r>
            <a:r>
              <a:rPr lang="fr-FR" sz="1200" dirty="0" smtClean="0"/>
              <a:t> </a:t>
            </a:r>
            <a:r>
              <a:rPr lang="fr-FR" sz="1200" dirty="0" err="1" smtClean="0"/>
              <a:t>Hardly</a:t>
            </a:r>
            <a:r>
              <a:rPr lang="fr-FR" sz="1200" dirty="0" smtClean="0"/>
              <a:t> to </a:t>
            </a:r>
            <a:r>
              <a:rPr lang="fr-FR" sz="1200" dirty="0" err="1" smtClean="0"/>
              <a:t>join</a:t>
            </a:r>
            <a:r>
              <a:rPr lang="fr-FR" sz="1200" dirty="0" smtClean="0"/>
              <a:t> </a:t>
            </a:r>
            <a:r>
              <a:rPr lang="fr-FR" sz="1200" dirty="0" err="1" smtClean="0"/>
              <a:t>various</a:t>
            </a:r>
            <a:r>
              <a:rPr lang="fr-FR" sz="1200" dirty="0" smtClean="0"/>
              <a:t> HTA </a:t>
            </a:r>
            <a:r>
              <a:rPr lang="fr-FR" sz="1200" dirty="0" smtClean="0"/>
              <a:t>Networks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dirty="0" smtClean="0"/>
          </a:p>
          <a:p>
            <a:r>
              <a:rPr lang="fr-FR" dirty="0" smtClean="0"/>
              <a:t>EMRO: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WHO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Regional Office for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Eastern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Mediterranean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ABF8DB-4A21-43CA-A8F7-23931261F949}" type="slidenum">
              <a:rPr lang="fr-FR" smtClean="0"/>
              <a:pPr/>
              <a:t>17</a:t>
            </a:fld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Currently</a:t>
            </a:r>
            <a:r>
              <a:rPr lang="fr-FR" dirty="0" smtClean="0"/>
              <a:t>, 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smtClean="0"/>
              <a:t>are </a:t>
            </a:r>
            <a:r>
              <a:rPr lang="fr-FR" dirty="0" err="1" smtClean="0"/>
              <a:t>focusing</a:t>
            </a:r>
            <a:r>
              <a:rPr lang="fr-FR" dirty="0" smtClean="0"/>
              <a:t>  on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two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projects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ABF8DB-4A21-43CA-A8F7-23931261F949}" type="slidenum">
              <a:rPr lang="fr-FR" smtClean="0"/>
              <a:pPr/>
              <a:t>19</a:t>
            </a:fld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The </a:t>
            </a:r>
            <a:r>
              <a:rPr lang="fr-FR" dirty="0" err="1" smtClean="0"/>
              <a:t>aim</a:t>
            </a:r>
            <a:r>
              <a:rPr lang="fr-FR" dirty="0" smtClean="0"/>
              <a:t> of </a:t>
            </a:r>
            <a:r>
              <a:rPr lang="fr-FR" dirty="0" err="1" smtClean="0"/>
              <a:t>this</a:t>
            </a:r>
            <a:r>
              <a:rPr lang="fr-FR" dirty="0" smtClean="0"/>
              <a:t> </a:t>
            </a:r>
            <a:r>
              <a:rPr lang="fr-FR" dirty="0" err="1" smtClean="0"/>
              <a:t>project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to …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ABF8DB-4A21-43CA-A8F7-23931261F949}" type="slidenum">
              <a:rPr lang="fr-FR" smtClean="0"/>
              <a:pPr/>
              <a:t>20</a:t>
            </a:fld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now</a:t>
            </a:r>
            <a:r>
              <a:rPr lang="fr-FR" dirty="0" smtClean="0"/>
              <a:t> </a:t>
            </a:r>
            <a:r>
              <a:rPr lang="fr-FR" dirty="0" err="1" smtClean="0"/>
              <a:t>that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success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will</a:t>
            </a:r>
            <a:r>
              <a:rPr lang="fr-FR" baseline="0" dirty="0" smtClean="0"/>
              <a:t> not </a:t>
            </a:r>
            <a:r>
              <a:rPr lang="fr-FR" baseline="0" dirty="0" err="1" smtClean="0"/>
              <a:t>be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easy</a:t>
            </a:r>
            <a:r>
              <a:rPr lang="fr-FR" baseline="0" dirty="0" smtClean="0"/>
              <a:t> and </a:t>
            </a:r>
            <a:r>
              <a:rPr lang="fr-FR" baseline="0" dirty="0" err="1" smtClean="0"/>
              <a:t>will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depending</a:t>
            </a:r>
            <a:r>
              <a:rPr lang="fr-FR" baseline="0" dirty="0" smtClean="0"/>
              <a:t> on …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ABF8DB-4A21-43CA-A8F7-23931261F949}" type="slidenum">
              <a:rPr lang="fr-FR" smtClean="0"/>
              <a:pPr/>
              <a:t>22</a:t>
            </a:fld>
            <a:endParaRPr 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I</a:t>
            </a:r>
            <a:r>
              <a:rPr lang="fr-FR" baseline="0" dirty="0" smtClean="0"/>
              <a:t> finish </a:t>
            </a:r>
            <a:r>
              <a:rPr lang="fr-FR" baseline="0" dirty="0" err="1" smtClean="0"/>
              <a:t>my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presentation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with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some</a:t>
            </a:r>
            <a:r>
              <a:rPr lang="fr-FR" baseline="0" dirty="0" smtClean="0"/>
              <a:t> photos </a:t>
            </a:r>
            <a:r>
              <a:rPr lang="fr-FR" baseline="0" dirty="0" err="1" smtClean="0"/>
              <a:t>related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Tunisian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Sping</a:t>
            </a:r>
            <a:endParaRPr lang="fr-FR" baseline="0" dirty="0" smtClean="0"/>
          </a:p>
          <a:p>
            <a:endParaRPr lang="fr-FR" baseline="0" dirty="0" smtClean="0"/>
          </a:p>
          <a:p>
            <a:r>
              <a:rPr lang="fr-FR" baseline="0" dirty="0" err="1" smtClean="0"/>
              <a:t>We</a:t>
            </a:r>
            <a:r>
              <a:rPr lang="fr-FR" baseline="0" dirty="0" smtClean="0"/>
              <a:t> love </a:t>
            </a:r>
            <a:r>
              <a:rPr lang="fr-FR" baseline="0" dirty="0" err="1" smtClean="0"/>
              <a:t>Tunisia</a:t>
            </a:r>
            <a:r>
              <a:rPr lang="fr-FR" baseline="0" dirty="0" smtClean="0"/>
              <a:t>, </a:t>
            </a:r>
            <a:r>
              <a:rPr lang="fr-FR" baseline="0" dirty="0" err="1" smtClean="0"/>
              <a:t>Welcome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tunisia</a:t>
            </a:r>
            <a:r>
              <a:rPr lang="fr-FR" baseline="0" smtClean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ABF8DB-4A21-43CA-A8F7-23931261F949}" type="slidenum">
              <a:rPr lang="fr-FR" smtClean="0"/>
              <a:pPr/>
              <a:t>23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ABF8DB-4A21-43CA-A8F7-23931261F949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Here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you</a:t>
            </a:r>
            <a:r>
              <a:rPr lang="fr-FR" baseline="0" dirty="0" smtClean="0"/>
              <a:t> </a:t>
            </a:r>
            <a:r>
              <a:rPr lang="fr-FR" baseline="0" dirty="0" err="1" smtClean="0"/>
              <a:t>can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see</a:t>
            </a:r>
            <a:r>
              <a:rPr lang="fr-FR" baseline="0" dirty="0" smtClean="0"/>
              <a:t> a </a:t>
            </a:r>
            <a:r>
              <a:rPr lang="fr-FR" baseline="0" dirty="0" err="1" smtClean="0"/>
              <a:t>decree</a:t>
            </a:r>
            <a:r>
              <a:rPr lang="fr-FR" baseline="0" dirty="0" smtClean="0"/>
              <a:t> copy </a:t>
            </a:r>
            <a:r>
              <a:rPr lang="fr-FR" baseline="0" dirty="0" err="1" smtClean="0"/>
              <a:t>from</a:t>
            </a:r>
            <a:r>
              <a:rPr lang="fr-FR" baseline="0" dirty="0" smtClean="0"/>
              <a:t> a </a:t>
            </a:r>
            <a:r>
              <a:rPr lang="fr-FR" baseline="0" dirty="0" err="1" smtClean="0"/>
              <a:t>Tunisian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law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ABF8DB-4A21-43CA-A8F7-23931261F949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INASanté</a:t>
            </a:r>
            <a:r>
              <a:rPr lang="fr-FR" baseline="0" dirty="0" smtClean="0"/>
              <a:t> has </a:t>
            </a:r>
            <a:r>
              <a:rPr lang="fr-FR" baseline="0" dirty="0" err="1" smtClean="0"/>
              <a:t>two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departements</a:t>
            </a:r>
            <a:r>
              <a:rPr lang="fr-FR" baseline="0" dirty="0" smtClean="0"/>
              <a:t>: The </a:t>
            </a:r>
            <a:r>
              <a:rPr lang="fr-FR" baseline="0" dirty="0" err="1" smtClean="0"/>
              <a:t>accreditation</a:t>
            </a:r>
            <a:r>
              <a:rPr lang="fr-FR" baseline="0" dirty="0" smtClean="0"/>
              <a:t> </a:t>
            </a:r>
            <a:r>
              <a:rPr lang="fr-FR" baseline="0" dirty="0" smtClean="0"/>
              <a:t> </a:t>
            </a:r>
            <a:r>
              <a:rPr lang="fr-FR" baseline="0" dirty="0" smtClean="0"/>
              <a:t>and the </a:t>
            </a:r>
            <a:r>
              <a:rPr lang="fr-FR" baseline="0" dirty="0" err="1" smtClean="0"/>
              <a:t>health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technology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assessment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departement</a:t>
            </a:r>
            <a:r>
              <a:rPr lang="fr-FR" baseline="0" dirty="0" smtClean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ABF8DB-4A21-43CA-A8F7-23931261F949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Our values in </a:t>
            </a:r>
            <a:r>
              <a:rPr lang="fr-FR" dirty="0" err="1" smtClean="0"/>
              <a:t>INASAnté</a:t>
            </a:r>
            <a:r>
              <a:rPr lang="fr-FR" dirty="0" smtClean="0"/>
              <a:t> are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ABF8DB-4A21-43CA-A8F7-23931261F949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</a:t>
            </a:r>
            <a:r>
              <a:rPr lang="en-US" dirty="0" err="1" smtClean="0"/>
              <a:t>INASanté</a:t>
            </a:r>
            <a:r>
              <a:rPr lang="en-US" dirty="0" smtClean="0"/>
              <a:t> aims to improve every link in the care chain by: 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r>
              <a:rPr lang="en-US" sz="1200" dirty="0" err="1" smtClean="0"/>
              <a:t>Espacially</a:t>
            </a:r>
            <a:r>
              <a:rPr lang="en-US" sz="1200" baseline="0" dirty="0" smtClean="0"/>
              <a:t> by </a:t>
            </a:r>
            <a:r>
              <a:rPr lang="en-US" sz="1200" dirty="0" smtClean="0"/>
              <a:t>elaborating </a:t>
            </a:r>
            <a:r>
              <a:rPr lang="en-US" sz="1200" dirty="0" smtClean="0"/>
              <a:t>reports assessing </a:t>
            </a:r>
            <a:r>
              <a:rPr lang="en-US" sz="1200" dirty="0" smtClean="0"/>
              <a:t>technologies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ABF8DB-4A21-43CA-A8F7-23931261F949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Establishing an effective HTA program  is a challenging task for the national health care system.</a:t>
            </a:r>
            <a:endParaRPr lang="fr-FR" sz="1200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ABF8DB-4A21-43CA-A8F7-23931261F949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WHO and EU contributions are</a:t>
            </a:r>
            <a:r>
              <a:rPr lang="fr-FR" baseline="0" dirty="0" smtClean="0"/>
              <a:t> the </a:t>
            </a:r>
            <a:r>
              <a:rPr lang="fr-FR" baseline="0" dirty="0" err="1" smtClean="0"/>
              <a:t>mean</a:t>
            </a:r>
            <a:r>
              <a:rPr lang="fr-FR" baseline="0" dirty="0" smtClean="0"/>
              <a:t> ressource of </a:t>
            </a:r>
            <a:r>
              <a:rPr lang="fr-FR" baseline="0" dirty="0" err="1" smtClean="0"/>
              <a:t>funds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ABF8DB-4A21-43CA-A8F7-23931261F949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Stakeholders engagements is very important,</a:t>
            </a:r>
            <a:r>
              <a:rPr lang="en-US" sz="1200" baseline="0" dirty="0" smtClean="0"/>
              <a:t> </a:t>
            </a:r>
            <a:r>
              <a:rPr lang="en-US" sz="1200" dirty="0" smtClean="0"/>
              <a:t>we have launched a project on this purpose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ABF8DB-4A21-43CA-A8F7-23931261F949}" type="slidenum">
              <a:rPr lang="fr-FR" smtClean="0"/>
              <a:pPr/>
              <a:t>12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BDC3-D54A-4E00-B4E2-B468C80DBB81}" type="datetimeFigureOut">
              <a:rPr lang="fr-FR" smtClean="0"/>
              <a:pPr/>
              <a:t>20/11/2015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00BC-BA43-4672-9FB7-06B27FED88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BDC3-D54A-4E00-B4E2-B468C80DBB81}" type="datetimeFigureOut">
              <a:rPr lang="fr-FR" smtClean="0"/>
              <a:pPr/>
              <a:t>20/11/2015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00BC-BA43-4672-9FB7-06B27FED88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BDC3-D54A-4E00-B4E2-B468C80DBB81}" type="datetimeFigureOut">
              <a:rPr lang="fr-FR" smtClean="0"/>
              <a:pPr/>
              <a:t>20/11/2015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00BC-BA43-4672-9FB7-06B27FED88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BDC3-D54A-4E00-B4E2-B468C80DBB81}" type="datetimeFigureOut">
              <a:rPr lang="fr-FR" smtClean="0"/>
              <a:pPr/>
              <a:t>20/11/2015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00BC-BA43-4672-9FB7-06B27FED88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BDC3-D54A-4E00-B4E2-B468C80DBB81}" type="datetimeFigureOut">
              <a:rPr lang="fr-FR" smtClean="0"/>
              <a:pPr/>
              <a:t>20/11/2015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00BC-BA43-4672-9FB7-06B27FED88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BDC3-D54A-4E00-B4E2-B468C80DBB81}" type="datetimeFigureOut">
              <a:rPr lang="fr-FR" smtClean="0"/>
              <a:pPr/>
              <a:t>20/11/2015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00BC-BA43-4672-9FB7-06B27FED88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BDC3-D54A-4E00-B4E2-B468C80DBB81}" type="datetimeFigureOut">
              <a:rPr lang="fr-FR" smtClean="0"/>
              <a:pPr/>
              <a:t>20/11/2015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00BC-BA43-4672-9FB7-06B27FED88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BDC3-D54A-4E00-B4E2-B468C80DBB81}" type="datetimeFigureOut">
              <a:rPr lang="fr-FR" smtClean="0"/>
              <a:pPr/>
              <a:t>20/11/2015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00BC-BA43-4672-9FB7-06B27FED88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BDC3-D54A-4E00-B4E2-B468C80DBB81}" type="datetimeFigureOut">
              <a:rPr lang="fr-FR" smtClean="0"/>
              <a:pPr/>
              <a:t>20/11/2015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00BC-BA43-4672-9FB7-06B27FED88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BDC3-D54A-4E00-B4E2-B468C80DBB81}" type="datetimeFigureOut">
              <a:rPr lang="fr-FR" smtClean="0"/>
              <a:pPr/>
              <a:t>20/11/2015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00BC-BA43-4672-9FB7-06B27FED88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BDC3-D54A-4E00-B4E2-B468C80DBB81}" type="datetimeFigureOut">
              <a:rPr lang="fr-FR" smtClean="0"/>
              <a:pPr/>
              <a:t>20/11/2015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00BC-BA43-4672-9FB7-06B27FED88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EBDC3-D54A-4E00-B4E2-B468C80DBB81}" type="datetimeFigureOut">
              <a:rPr lang="fr-FR" smtClean="0"/>
              <a:pPr/>
              <a:t>20/11/2015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000BC-BA43-4672-9FB7-06B27FED88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0.jpeg"/><Relationship Id="rId9" Type="http://schemas.microsoft.com/office/2007/relationships/diagramDrawing" Target="../diagrams/drawing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4.png"/><Relationship Id="rId4" Type="http://schemas.openxmlformats.org/officeDocument/2006/relationships/image" Target="../media/image20.jpeg"/><Relationship Id="rId9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asante.tn/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2636912"/>
            <a:ext cx="9144000" cy="1296144"/>
          </a:xfrm>
        </p:spPr>
        <p:txBody>
          <a:bodyPr/>
          <a:lstStyle/>
          <a:p>
            <a:r>
              <a:rPr lang="fr-FR" b="1" dirty="0" err="1" smtClean="0">
                <a:solidFill>
                  <a:srgbClr val="C00000"/>
                </a:solidFill>
              </a:rPr>
              <a:t>Tunisian</a:t>
            </a:r>
            <a:r>
              <a:rPr lang="fr-FR" b="1" dirty="0" smtClean="0">
                <a:solidFill>
                  <a:srgbClr val="C00000"/>
                </a:solidFill>
              </a:rPr>
              <a:t> HTA </a:t>
            </a:r>
            <a:r>
              <a:rPr lang="fr-FR" b="1" dirty="0" err="1" smtClean="0">
                <a:solidFill>
                  <a:srgbClr val="C00000"/>
                </a:solidFill>
              </a:rPr>
              <a:t>Experience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644008" y="3789040"/>
            <a:ext cx="4104456" cy="864096"/>
          </a:xfrm>
        </p:spPr>
        <p:txBody>
          <a:bodyPr/>
          <a:lstStyle/>
          <a:p>
            <a:pPr algn="r"/>
            <a:r>
              <a:rPr lang="fr-FR" sz="2000" b="1" i="1" dirty="0" err="1" smtClean="0">
                <a:solidFill>
                  <a:schemeClr val="tx1"/>
                </a:solidFill>
              </a:rPr>
              <a:t>Dr.Héla</a:t>
            </a:r>
            <a:r>
              <a:rPr lang="fr-FR" sz="2000" b="1" i="1" dirty="0" smtClean="0">
                <a:solidFill>
                  <a:schemeClr val="tx1"/>
                </a:solidFill>
              </a:rPr>
              <a:t> GRATI</a:t>
            </a:r>
          </a:p>
          <a:p>
            <a:pPr algn="r"/>
            <a:r>
              <a:rPr lang="fr-FR" sz="2000" b="1" i="1" dirty="0" err="1" smtClean="0">
                <a:solidFill>
                  <a:schemeClr val="tx1"/>
                </a:solidFill>
              </a:rPr>
              <a:t>Dr.Wafa</a:t>
            </a:r>
            <a:r>
              <a:rPr lang="fr-FR" sz="2000" b="1" i="1" dirty="0" smtClean="0">
                <a:solidFill>
                  <a:schemeClr val="tx1"/>
                </a:solidFill>
              </a:rPr>
              <a:t> ALLOUCHE</a:t>
            </a:r>
          </a:p>
        </p:txBody>
      </p:sp>
      <p:pic>
        <p:nvPicPr>
          <p:cNvPr id="4" name="Picture 2" descr="C:\Users\w.allouche\Pictures\INA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08723"/>
            <a:ext cx="1584176" cy="827036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712" y="5805264"/>
            <a:ext cx="1908000" cy="978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504" y="5789579"/>
            <a:ext cx="1152000" cy="1095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 6" descr="Drapeau de la Tunisie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188640"/>
            <a:ext cx="936000" cy="6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ous-titre 2"/>
          <p:cNvSpPr txBox="1">
            <a:spLocks/>
          </p:cNvSpPr>
          <p:nvPr/>
        </p:nvSpPr>
        <p:spPr>
          <a:xfrm>
            <a:off x="2483768" y="6245696"/>
            <a:ext cx="4104456" cy="423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Istanbul, 28</a:t>
            </a:r>
            <a:r>
              <a:rPr kumimoji="0" lang="fr-FR" sz="1600" b="1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November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2015</a:t>
            </a: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2051720" y="44624"/>
            <a:ext cx="7092280" cy="1057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r">
              <a:spcBef>
                <a:spcPct val="0"/>
              </a:spcBef>
            </a:pPr>
            <a:r>
              <a:rPr lang="fr-FR" sz="2800" b="1" dirty="0" smtClean="0">
                <a:solidFill>
                  <a:srgbClr val="C00000"/>
                </a:solidFill>
              </a:rPr>
              <a:t>The National Instance </a:t>
            </a:r>
          </a:p>
          <a:p>
            <a:pPr lvl="0" algn="r">
              <a:spcBef>
                <a:spcPct val="0"/>
              </a:spcBef>
            </a:pPr>
            <a:r>
              <a:rPr lang="fr-FR" sz="2800" b="1" dirty="0" smtClean="0">
                <a:solidFill>
                  <a:srgbClr val="C00000"/>
                </a:solidFill>
              </a:rPr>
              <a:t>for </a:t>
            </a:r>
            <a:r>
              <a:rPr lang="fr-FR" sz="2800" b="1" dirty="0" err="1" smtClean="0">
                <a:solidFill>
                  <a:srgbClr val="C00000"/>
                </a:solidFill>
              </a:rPr>
              <a:t>Accreditation</a:t>
            </a:r>
            <a:r>
              <a:rPr lang="fr-FR" sz="2800" b="1" dirty="0" smtClean="0">
                <a:solidFill>
                  <a:srgbClr val="C00000"/>
                </a:solidFill>
              </a:rPr>
              <a:t> in </a:t>
            </a:r>
            <a:r>
              <a:rPr lang="fr-FR" sz="2800" b="1" dirty="0" err="1" smtClean="0">
                <a:solidFill>
                  <a:srgbClr val="C00000"/>
                </a:solidFill>
              </a:rPr>
              <a:t>Health</a:t>
            </a:r>
            <a:r>
              <a:rPr lang="fr-FR" sz="2800" b="1" dirty="0" smtClean="0">
                <a:solidFill>
                  <a:srgbClr val="C00000"/>
                </a:solidFill>
              </a:rPr>
              <a:t> Care - </a:t>
            </a:r>
            <a:r>
              <a:rPr lang="fr-FR" sz="2800" b="1" dirty="0" err="1" smtClean="0">
                <a:solidFill>
                  <a:srgbClr val="C00000"/>
                </a:solidFill>
              </a:rPr>
              <a:t>Tunisia</a:t>
            </a:r>
            <a:endParaRPr kumimoji="0" lang="fr-FR" sz="2800" b="0" i="0" u="none" strike="noStrike" kern="1200" cap="none" spc="0" normalizeH="0" baseline="-25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.allouche\Pictures\INA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753787" cy="857232"/>
          </a:xfrm>
          <a:prstGeom prst="rect">
            <a:avLst/>
          </a:prstGeom>
          <a:noFill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1" y="4266969"/>
            <a:ext cx="2771800" cy="2591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0" y="571480"/>
            <a:ext cx="9144000" cy="1057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en-US" sz="3200" b="1" dirty="0" smtClean="0">
                <a:solidFill>
                  <a:srgbClr val="C00000"/>
                </a:solidFill>
              </a:rPr>
              <a:t>HTA in INASanté</a:t>
            </a:r>
            <a:endParaRPr kumimoji="0" lang="fr-FR" sz="3200" b="0" i="0" u="none" strike="noStrike" kern="1200" cap="none" spc="0" normalizeH="0" baseline="-25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0" y="2060848"/>
            <a:ext cx="8532440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914400" lvl="1" indent="-457200" algn="just" fontAlgn="base">
              <a:lnSpc>
                <a:spcPct val="110000"/>
              </a:lnSpc>
              <a:spcBef>
                <a:spcPct val="0"/>
              </a:spcBef>
              <a:spcAft>
                <a:spcPts val="4200"/>
              </a:spcAft>
              <a:buClr>
                <a:srgbClr val="C00000"/>
              </a:buClr>
              <a:buSzPct val="100000"/>
              <a:buFont typeface="Wingdings" pitchFamily="2" charset="2"/>
              <a:buChar char=""/>
            </a:pPr>
            <a:r>
              <a:rPr lang="en-US" sz="2800" dirty="0" smtClean="0">
                <a:cs typeface="Arial" charset="0"/>
              </a:rPr>
              <a:t>HTA aims to </a:t>
            </a:r>
            <a:r>
              <a:rPr lang="en-US" sz="2800" dirty="0" smtClean="0">
                <a:cs typeface="Arial" charset="0"/>
              </a:rPr>
              <a:t>provide evidence</a:t>
            </a:r>
            <a:r>
              <a:rPr lang="en-US" sz="2800" dirty="0" smtClean="0">
                <a:cs typeface="Arial" charset="0"/>
              </a:rPr>
              <a:t> to decision makers for a better health resources allocation . 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131840" y="3897120"/>
            <a:ext cx="2628000" cy="578882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bg1"/>
                </a:solidFill>
              </a:rPr>
              <a:t>CHALLENGE</a:t>
            </a:r>
            <a:endParaRPr lang="fr-FR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w.allouche\Pictures\INA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753787" cy="857232"/>
          </a:xfrm>
          <a:prstGeom prst="rect">
            <a:avLst/>
          </a:prstGeom>
          <a:noFill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328" y="6093296"/>
            <a:ext cx="1619673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8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395536" y="1595552"/>
          <a:ext cx="8280920" cy="5073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Titre 1"/>
          <p:cNvSpPr txBox="1">
            <a:spLocks/>
          </p:cNvSpPr>
          <p:nvPr/>
        </p:nvSpPr>
        <p:spPr>
          <a:xfrm>
            <a:off x="0" y="571480"/>
            <a:ext cx="9144000" cy="1057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fr-FR" sz="3200" b="1" dirty="0" smtClean="0">
                <a:solidFill>
                  <a:srgbClr val="C00000"/>
                </a:solidFill>
              </a:rPr>
              <a:t>HTA building</a:t>
            </a:r>
            <a:r>
              <a:rPr lang="fr-FR" sz="3200" b="1" dirty="0" smtClean="0">
                <a:solidFill>
                  <a:srgbClr val="C00000"/>
                </a:solidFill>
              </a:rPr>
              <a:t> </a:t>
            </a:r>
            <a:r>
              <a:rPr lang="fr-FR" sz="3200" b="1" dirty="0" err="1" smtClean="0">
                <a:solidFill>
                  <a:srgbClr val="C00000"/>
                </a:solidFill>
              </a:rPr>
              <a:t>steps</a:t>
            </a:r>
            <a:endParaRPr kumimoji="0" lang="fr-FR" sz="3200" b="0" i="0" u="none" strike="noStrike" kern="1200" cap="none" spc="0" normalizeH="0" baseline="-25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.allouche\Pictures\INA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753787" cy="857232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96504" y="5347752"/>
            <a:ext cx="2412000" cy="1465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0" y="571480"/>
            <a:ext cx="9144000" cy="1057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fr-FR" sz="3200" b="1" dirty="0" err="1" smtClean="0">
                <a:solidFill>
                  <a:srgbClr val="C00000"/>
                </a:solidFill>
              </a:rPr>
              <a:t>Engaging</a:t>
            </a:r>
            <a:r>
              <a:rPr lang="fr-FR" sz="3200" b="1" dirty="0" smtClean="0">
                <a:solidFill>
                  <a:srgbClr val="C00000"/>
                </a:solidFill>
              </a:rPr>
              <a:t> </a:t>
            </a:r>
            <a:r>
              <a:rPr lang="fr-FR" sz="3200" b="1" dirty="0" err="1" smtClean="0">
                <a:solidFill>
                  <a:srgbClr val="C00000"/>
                </a:solidFill>
              </a:rPr>
              <a:t>stakeholders</a:t>
            </a:r>
            <a:r>
              <a:rPr lang="fr-FR" sz="3200" b="1" dirty="0" smtClean="0">
                <a:solidFill>
                  <a:srgbClr val="C00000"/>
                </a:solidFill>
              </a:rPr>
              <a:t> </a:t>
            </a:r>
            <a:endParaRPr kumimoji="0" lang="fr-FR" sz="3200" b="0" i="0" u="none" strike="noStrike" kern="1200" cap="none" spc="0" normalizeH="0" baseline="-25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0" y="2060848"/>
            <a:ext cx="8532440" cy="36724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914400" lvl="1" indent="-457200" algn="just" fontAlgn="base">
              <a:lnSpc>
                <a:spcPct val="110000"/>
              </a:lnSpc>
              <a:spcBef>
                <a:spcPct val="0"/>
              </a:spcBef>
              <a:spcAft>
                <a:spcPts val="3000"/>
              </a:spcAft>
              <a:buClr>
                <a:srgbClr val="C00000"/>
              </a:buClr>
              <a:buSzPct val="100000"/>
              <a:buFont typeface="Wingdings" pitchFamily="2" charset="2"/>
              <a:buChar char=""/>
            </a:pPr>
            <a:r>
              <a:rPr lang="en-US" sz="2800" dirty="0" smtClean="0"/>
              <a:t>Stakeholders’ analysis </a:t>
            </a:r>
            <a:r>
              <a:rPr lang="en-US" sz="2800" dirty="0" smtClean="0"/>
              <a:t> has aimed  </a:t>
            </a:r>
            <a:r>
              <a:rPr lang="en-US" sz="2800" dirty="0" smtClean="0"/>
              <a:t>to :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 </a:t>
            </a:r>
          </a:p>
          <a:p>
            <a:pPr marL="1257300" lvl="3" algn="just" fontAlgn="base">
              <a:lnSpc>
                <a:spcPct val="110000"/>
              </a:lnSpc>
              <a:spcBef>
                <a:spcPct val="20000"/>
              </a:spcBef>
              <a:spcAft>
                <a:spcPts val="3000"/>
              </a:spcAft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0000"/>
                </a:solidFill>
              </a:rPr>
              <a:t> Greater understanding, acceptance and participation of all stakeholders.</a:t>
            </a:r>
          </a:p>
          <a:p>
            <a:pPr marL="1257300" lvl="3" algn="just" fontAlgn="base">
              <a:lnSpc>
                <a:spcPct val="110000"/>
              </a:lnSpc>
              <a:spcBef>
                <a:spcPct val="20000"/>
              </a:spcBef>
              <a:spcAft>
                <a:spcPts val="3000"/>
              </a:spcAft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smtClean="0">
                <a:solidFill>
                  <a:srgbClr val="000000"/>
                </a:solidFill>
              </a:rPr>
              <a:t>E</a:t>
            </a:r>
            <a:r>
              <a:rPr lang="en-US" sz="2800" dirty="0" smtClean="0">
                <a:solidFill>
                  <a:srgbClr val="000000"/>
                </a:solidFill>
              </a:rPr>
              <a:t>nhancing capacities to </a:t>
            </a:r>
            <a:r>
              <a:rPr lang="en-US" sz="2800" dirty="0" smtClean="0">
                <a:solidFill>
                  <a:srgbClr val="000000"/>
                </a:solidFill>
              </a:rPr>
              <a:t>carry out HTA mission.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.allouche\Pictures\INA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753787" cy="857232"/>
          </a:xfrm>
          <a:prstGeom prst="rect">
            <a:avLst/>
          </a:prstGeom>
          <a:noFill/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0" y="571480"/>
            <a:ext cx="9144000" cy="1057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fr-FR" sz="3200" b="1" dirty="0" smtClean="0">
                <a:solidFill>
                  <a:srgbClr val="C00000"/>
                </a:solidFill>
              </a:rPr>
              <a:t>Project stages </a:t>
            </a:r>
            <a:endParaRPr kumimoji="0" lang="fr-FR" sz="3200" b="0" i="0" u="none" strike="noStrike" kern="1200" cap="none" spc="0" normalizeH="0" baseline="-25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0" y="2060848"/>
            <a:ext cx="8532440" cy="36724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914400" lvl="1" indent="-457200" algn="just" fontAlgn="base">
              <a:lnSpc>
                <a:spcPct val="110000"/>
              </a:lnSpc>
              <a:spcBef>
                <a:spcPct val="0"/>
              </a:spcBef>
              <a:spcAft>
                <a:spcPts val="3000"/>
              </a:spcAft>
              <a:buClr>
                <a:srgbClr val="C00000"/>
              </a:buClr>
              <a:buSzPct val="100000"/>
              <a:buFont typeface="Wingdings" pitchFamily="2" charset="2"/>
              <a:buChar char=""/>
            </a:pPr>
            <a:r>
              <a:rPr lang="en-US" sz="2800" dirty="0" smtClean="0"/>
              <a:t>Two stages :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 </a:t>
            </a:r>
          </a:p>
          <a:p>
            <a:pPr marL="1257300" lvl="3" algn="just" fontAlgn="base">
              <a:lnSpc>
                <a:spcPct val="110000"/>
              </a:lnSpc>
              <a:spcBef>
                <a:spcPct val="20000"/>
              </a:spcBef>
              <a:spcAft>
                <a:spcPts val="3000"/>
              </a:spcAft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0000"/>
                </a:solidFill>
              </a:rPr>
              <a:t> Stakeholders’ interviews in order to develop HTA strategy (April 2015).</a:t>
            </a:r>
          </a:p>
          <a:p>
            <a:pPr marL="1257300" lvl="3" algn="just" fontAlgn="base">
              <a:lnSpc>
                <a:spcPct val="110000"/>
              </a:lnSpc>
              <a:spcBef>
                <a:spcPct val="20000"/>
              </a:spcBef>
              <a:spcAft>
                <a:spcPts val="3000"/>
              </a:spcAft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0000"/>
                </a:solidFill>
              </a:rPr>
              <a:t> Consensus meeting to resolve issues organized as a workshop seminar (May 2015).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.allouche\Pictures\INA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753787" cy="857232"/>
          </a:xfrm>
          <a:prstGeom prst="rect">
            <a:avLst/>
          </a:prstGeom>
          <a:noFill/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95781" y="5301376"/>
            <a:ext cx="2212723" cy="15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0" y="571480"/>
            <a:ext cx="9144000" cy="1057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fr-FR" sz="3200" b="1" dirty="0" smtClean="0">
                <a:solidFill>
                  <a:srgbClr val="C00000"/>
                </a:solidFill>
              </a:rPr>
              <a:t>Meeting workshops </a:t>
            </a:r>
            <a:endParaRPr kumimoji="0" lang="fr-FR" sz="3200" b="0" i="0" u="none" strike="noStrike" kern="1200" cap="none" spc="0" normalizeH="0" baseline="-25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0" y="2060848"/>
            <a:ext cx="8532440" cy="36724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914400" lvl="1" indent="-457200" algn="just" fontAlgn="base">
              <a:spcBef>
                <a:spcPct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" pitchFamily="2" charset="2"/>
              <a:buChar char=""/>
            </a:pPr>
            <a:r>
              <a:rPr lang="en-US" sz="2800" dirty="0" smtClean="0"/>
              <a:t>HTA and universal health coverage. </a:t>
            </a:r>
          </a:p>
          <a:p>
            <a:pPr marL="914400" lvl="1" indent="-457200" algn="just" fontAlgn="base">
              <a:spcBef>
                <a:spcPct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" pitchFamily="2" charset="2"/>
              <a:buChar char=""/>
            </a:pPr>
            <a:r>
              <a:rPr lang="en-US" sz="2800" dirty="0" smtClean="0"/>
              <a:t>HTA processes and stakeholders collaboration modalities.</a:t>
            </a:r>
          </a:p>
          <a:p>
            <a:pPr marL="914400" lvl="1" indent="-457200" algn="just" fontAlgn="base">
              <a:spcBef>
                <a:spcPct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" pitchFamily="2" charset="2"/>
              <a:buChar char=""/>
            </a:pPr>
            <a:r>
              <a:rPr lang="en-US" sz="2800" dirty="0" smtClean="0"/>
              <a:t>Problems and solutions in implementing HTA in Tunisia.</a:t>
            </a:r>
          </a:p>
          <a:p>
            <a:pPr marL="914400" lvl="1" indent="-457200" algn="just" fontAlgn="base">
              <a:spcBef>
                <a:spcPct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" pitchFamily="2" charset="2"/>
              <a:buChar char=""/>
            </a:pPr>
            <a:r>
              <a:rPr lang="en-US" sz="2800" dirty="0" smtClean="0"/>
              <a:t> INASanté organization modalities. </a:t>
            </a:r>
          </a:p>
          <a:p>
            <a:pPr marL="914400" lvl="1" indent="-457200" algn="just" fontAlgn="base">
              <a:spcBef>
                <a:spcPct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" pitchFamily="2" charset="2"/>
              <a:buChar char=""/>
            </a:pPr>
            <a:r>
              <a:rPr lang="en-US" sz="2800" dirty="0" smtClean="0"/>
              <a:t> HTA </a:t>
            </a:r>
            <a:r>
              <a:rPr lang="en-US" sz="2800" dirty="0" smtClean="0"/>
              <a:t>and drugs.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.allouche\Pictures\INA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753787" cy="857232"/>
          </a:xfrm>
          <a:prstGeom prst="rect">
            <a:avLst/>
          </a:prstGeom>
          <a:noFill/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0" y="571480"/>
            <a:ext cx="9144000" cy="1057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fr-FR" sz="3200" b="1" dirty="0" err="1" smtClean="0">
                <a:solidFill>
                  <a:srgbClr val="C00000"/>
                </a:solidFill>
              </a:rPr>
              <a:t>Recommendations</a:t>
            </a:r>
            <a:r>
              <a:rPr lang="fr-FR" sz="3200" b="1" dirty="0" smtClean="0">
                <a:solidFill>
                  <a:srgbClr val="C00000"/>
                </a:solidFill>
              </a:rPr>
              <a:t> </a:t>
            </a:r>
            <a:r>
              <a:rPr lang="fr-FR" sz="3200" b="1" baseline="-25000" dirty="0" smtClean="0">
                <a:solidFill>
                  <a:srgbClr val="C00000"/>
                </a:solidFill>
              </a:rPr>
              <a:t>(1)</a:t>
            </a:r>
            <a:endParaRPr kumimoji="0" lang="fr-FR" sz="3200" b="0" i="0" u="none" strike="noStrike" kern="1200" cap="none" spc="0" normalizeH="0" baseline="-25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0" y="2060848"/>
            <a:ext cx="8820000" cy="3672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914400" lvl="1" indent="-457200" algn="just" fontAlgn="base">
              <a:lnSpc>
                <a:spcPct val="110000"/>
              </a:lnSpc>
              <a:spcBef>
                <a:spcPct val="0"/>
              </a:spcBef>
              <a:spcAft>
                <a:spcPts val="4200"/>
              </a:spcAft>
              <a:buClr>
                <a:srgbClr val="C00000"/>
              </a:buClr>
              <a:buSzPct val="100000"/>
              <a:buFont typeface="Wingdings" pitchFamily="2" charset="2"/>
              <a:buChar char=""/>
            </a:pPr>
            <a:r>
              <a:rPr lang="fr-FR" sz="2800" dirty="0" err="1" smtClean="0">
                <a:cs typeface="Arial" charset="0"/>
              </a:rPr>
              <a:t>Health</a:t>
            </a:r>
            <a:r>
              <a:rPr lang="fr-FR" sz="2800" dirty="0" smtClean="0">
                <a:cs typeface="Arial" charset="0"/>
              </a:rPr>
              <a:t> care </a:t>
            </a:r>
            <a:r>
              <a:rPr lang="fr-FR" sz="2800" dirty="0" err="1" smtClean="0">
                <a:cs typeface="Arial" charset="0"/>
              </a:rPr>
              <a:t>expenditures</a:t>
            </a:r>
            <a:r>
              <a:rPr lang="fr-FR" sz="2800" dirty="0" smtClean="0">
                <a:cs typeface="Arial" charset="0"/>
              </a:rPr>
              <a:t>  </a:t>
            </a:r>
            <a:r>
              <a:rPr lang="fr-FR" sz="2800" dirty="0" err="1" smtClean="0">
                <a:cs typeface="Arial" charset="0"/>
              </a:rPr>
              <a:t>streamlining</a:t>
            </a:r>
            <a:r>
              <a:rPr lang="fr-FR" sz="2800" dirty="0" smtClean="0">
                <a:cs typeface="Arial" charset="0"/>
              </a:rPr>
              <a:t> </a:t>
            </a:r>
            <a:r>
              <a:rPr lang="fr-FR" sz="2800" dirty="0" err="1" smtClean="0">
                <a:cs typeface="Arial" charset="0"/>
              </a:rPr>
              <a:t>strategy</a:t>
            </a:r>
            <a:r>
              <a:rPr lang="fr-FR" sz="2800" dirty="0" smtClean="0">
                <a:cs typeface="Arial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 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charset="0"/>
            </a:endParaRPr>
          </a:p>
          <a:p>
            <a:pPr marL="914400" lvl="1" indent="-457200" algn="just" fontAlgn="base">
              <a:lnSpc>
                <a:spcPct val="110000"/>
              </a:lnSpc>
              <a:spcBef>
                <a:spcPct val="0"/>
              </a:spcBef>
              <a:spcAft>
                <a:spcPts val="4200"/>
              </a:spcAft>
              <a:buClr>
                <a:srgbClr val="C00000"/>
              </a:buClr>
              <a:buSzPct val="100000"/>
              <a:buFont typeface="Wingdings" pitchFamily="2" charset="2"/>
              <a:buChar char=""/>
            </a:pPr>
            <a:r>
              <a:rPr lang="fr-FR" sz="2800" dirty="0" err="1" smtClean="0">
                <a:cs typeface="Arial" charset="0"/>
              </a:rPr>
              <a:t>Supporting</a:t>
            </a:r>
            <a:r>
              <a:rPr lang="fr-FR" sz="2800" dirty="0" smtClean="0">
                <a:cs typeface="Arial" charset="0"/>
              </a:rPr>
              <a:t> </a:t>
            </a:r>
            <a:r>
              <a:rPr lang="fr-FR" sz="2800" dirty="0" smtClean="0">
                <a:cs typeface="Arial" charset="0"/>
              </a:rPr>
              <a:t> </a:t>
            </a:r>
            <a:r>
              <a:rPr lang="fr-FR" sz="2800" dirty="0" smtClean="0">
                <a:cs typeface="Arial" charset="0"/>
              </a:rPr>
              <a:t>financement </a:t>
            </a:r>
            <a:r>
              <a:rPr lang="fr-FR" sz="2800" dirty="0" err="1" smtClean="0">
                <a:cs typeface="Arial" charset="0"/>
              </a:rPr>
              <a:t>decisions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charset="0"/>
            </a:endParaRPr>
          </a:p>
          <a:p>
            <a:pPr marL="914400" lvl="1" indent="-457200" algn="just" fontAlgn="base">
              <a:lnSpc>
                <a:spcPct val="110000"/>
              </a:lnSpc>
              <a:spcBef>
                <a:spcPct val="0"/>
              </a:spcBef>
              <a:spcAft>
                <a:spcPts val="4200"/>
              </a:spcAft>
              <a:buClr>
                <a:srgbClr val="C00000"/>
              </a:buClr>
              <a:buSzPct val="100000"/>
              <a:buFont typeface="Wingdings" pitchFamily="2" charset="2"/>
              <a:buChar char=""/>
            </a:pPr>
            <a:r>
              <a:rPr lang="fr-FR" sz="2800" dirty="0" smtClean="0">
                <a:cs typeface="Arial" charset="0"/>
              </a:rPr>
              <a:t>HTA as a </a:t>
            </a:r>
            <a:r>
              <a:rPr lang="fr-FR" sz="2800" dirty="0" err="1" smtClean="0">
                <a:cs typeface="Arial" charset="0"/>
              </a:rPr>
              <a:t>step</a:t>
            </a:r>
            <a:r>
              <a:rPr lang="fr-FR" sz="2800" dirty="0" smtClean="0">
                <a:cs typeface="Arial" charset="0"/>
              </a:rPr>
              <a:t> for</a:t>
            </a:r>
            <a:r>
              <a:rPr lang="fr-FR" sz="2800" dirty="0" smtClean="0">
                <a:cs typeface="Arial" charset="0"/>
              </a:rPr>
              <a:t> </a:t>
            </a:r>
            <a:r>
              <a:rPr lang="fr-FR" sz="2800" dirty="0" err="1" smtClean="0">
                <a:cs typeface="Arial" charset="0"/>
              </a:rPr>
              <a:t>universal</a:t>
            </a:r>
            <a:r>
              <a:rPr lang="fr-FR" sz="2800" dirty="0" smtClean="0">
                <a:cs typeface="Arial" charset="0"/>
              </a:rPr>
              <a:t> </a:t>
            </a:r>
            <a:r>
              <a:rPr lang="fr-FR" sz="2800" dirty="0" err="1" smtClean="0">
                <a:cs typeface="Arial" charset="0"/>
              </a:rPr>
              <a:t>health</a:t>
            </a:r>
            <a:r>
              <a:rPr lang="fr-FR" sz="2800" dirty="0" smtClean="0">
                <a:cs typeface="Arial" charset="0"/>
              </a:rPr>
              <a:t> </a:t>
            </a:r>
            <a:r>
              <a:rPr lang="fr-FR" sz="2800" dirty="0" err="1" smtClean="0">
                <a:cs typeface="Arial" charset="0"/>
              </a:rPr>
              <a:t>coverge</a:t>
            </a:r>
            <a:endParaRPr lang="fr-FR" sz="2800" dirty="0" smtClean="0">
              <a:cs typeface="Arial" charset="0"/>
            </a:endParaRPr>
          </a:p>
        </p:txBody>
      </p:sp>
      <p:pic>
        <p:nvPicPr>
          <p:cNvPr id="1026" name="Picture 2" descr="C:\Users\h.grati\Desktop\cover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4653136"/>
            <a:ext cx="2123728" cy="1959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.allouche\Pictures\INA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753787" cy="857232"/>
          </a:xfrm>
          <a:prstGeom prst="rect">
            <a:avLst/>
          </a:prstGeom>
          <a:noFill/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0" y="571480"/>
            <a:ext cx="9144000" cy="1057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fr-FR" sz="3200" b="1" dirty="0" err="1" smtClean="0">
                <a:solidFill>
                  <a:srgbClr val="C00000"/>
                </a:solidFill>
              </a:rPr>
              <a:t>Recommendations</a:t>
            </a:r>
            <a:r>
              <a:rPr lang="fr-FR" sz="3200" b="1" dirty="0" smtClean="0">
                <a:solidFill>
                  <a:srgbClr val="C00000"/>
                </a:solidFill>
              </a:rPr>
              <a:t> </a:t>
            </a:r>
            <a:r>
              <a:rPr lang="fr-FR" sz="3200" b="1" baseline="-25000" dirty="0" smtClean="0">
                <a:solidFill>
                  <a:srgbClr val="C00000"/>
                </a:solidFill>
              </a:rPr>
              <a:t>(2)</a:t>
            </a:r>
            <a:endParaRPr kumimoji="0" lang="fr-FR" sz="3200" b="0" i="0" u="none" strike="noStrike" kern="1200" cap="none" spc="0" normalizeH="0" baseline="-25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-252536" y="2060848"/>
            <a:ext cx="8243936" cy="3672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914400" lvl="1" indent="-457200" algn="just" fontAlgn="base">
              <a:lnSpc>
                <a:spcPct val="110000"/>
              </a:lnSpc>
              <a:spcBef>
                <a:spcPct val="0"/>
              </a:spcBef>
              <a:spcAft>
                <a:spcPts val="3600"/>
              </a:spcAft>
              <a:buClr>
                <a:srgbClr val="C00000"/>
              </a:buClr>
              <a:buSzPct val="100000"/>
              <a:buFont typeface="Wingdings" pitchFamily="2" charset="2"/>
              <a:buChar char=""/>
            </a:pPr>
            <a:r>
              <a:rPr lang="fr-FR" sz="2800" dirty="0" err="1" smtClean="0"/>
              <a:t>Perfoming</a:t>
            </a:r>
            <a:r>
              <a:rPr lang="fr-FR" sz="2800" dirty="0" smtClean="0"/>
              <a:t> </a:t>
            </a:r>
            <a:r>
              <a:rPr lang="fr-FR" sz="2800" dirty="0" err="1" smtClean="0"/>
              <a:t>scientific</a:t>
            </a:r>
            <a:r>
              <a:rPr lang="fr-FR" sz="2800" dirty="0" smtClean="0"/>
              <a:t> </a:t>
            </a:r>
            <a:r>
              <a:rPr lang="fr-FR" sz="2800" dirty="0" err="1" smtClean="0"/>
              <a:t>independant</a:t>
            </a:r>
            <a:r>
              <a:rPr lang="fr-FR" sz="2800" dirty="0" smtClean="0"/>
              <a:t> and transparent  technologies </a:t>
            </a:r>
            <a:r>
              <a:rPr lang="fr-FR" sz="2800" dirty="0" err="1" smtClean="0"/>
              <a:t>assessement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. </a:t>
            </a:r>
          </a:p>
          <a:p>
            <a:pPr marL="914400" lvl="1" indent="-457200" algn="just" fontAlgn="base">
              <a:lnSpc>
                <a:spcPct val="110000"/>
              </a:lnSpc>
              <a:spcBef>
                <a:spcPct val="0"/>
              </a:spcBef>
              <a:spcAft>
                <a:spcPts val="3600"/>
              </a:spcAft>
              <a:buClr>
                <a:srgbClr val="C00000"/>
              </a:buClr>
              <a:buSzPct val="100000"/>
              <a:buFont typeface="Wingdings" pitchFamily="2" charset="2"/>
              <a:buChar char=""/>
            </a:pPr>
            <a:r>
              <a:rPr lang="fr-FR" sz="2800" dirty="0" err="1" smtClean="0"/>
              <a:t>Collaborating</a:t>
            </a:r>
            <a:r>
              <a:rPr lang="fr-FR" sz="2800" dirty="0" smtClean="0"/>
              <a:t> </a:t>
            </a:r>
            <a:r>
              <a:rPr lang="fr-FR" sz="2800" dirty="0" err="1" smtClean="0"/>
              <a:t>with</a:t>
            </a:r>
            <a:r>
              <a:rPr lang="fr-FR" sz="2800" dirty="0" smtClean="0"/>
              <a:t> international </a:t>
            </a:r>
            <a:r>
              <a:rPr lang="fr-FR" sz="2800" dirty="0" err="1" smtClean="0"/>
              <a:t>skilled</a:t>
            </a:r>
            <a:r>
              <a:rPr lang="fr-FR" sz="2800" dirty="0" smtClean="0"/>
              <a:t> experts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.</a:t>
            </a:r>
          </a:p>
          <a:p>
            <a:pPr marL="914400" lvl="1" indent="-457200" algn="just" fontAlgn="base">
              <a:lnSpc>
                <a:spcPct val="110000"/>
              </a:lnSpc>
              <a:spcBef>
                <a:spcPct val="0"/>
              </a:spcBef>
              <a:spcAft>
                <a:spcPts val="3600"/>
              </a:spcAft>
              <a:buClr>
                <a:srgbClr val="C00000"/>
              </a:buClr>
              <a:buSzPct val="100000"/>
              <a:buFont typeface="Wingdings" pitchFamily="2" charset="2"/>
              <a:buChar char=""/>
            </a:pPr>
            <a:r>
              <a:rPr lang="en-US" sz="2800" dirty="0" smtClean="0"/>
              <a:t>Health products </a:t>
            </a:r>
            <a:r>
              <a:rPr lang="en-US" sz="2800" dirty="0" smtClean="0"/>
              <a:t>reimbursement step</a:t>
            </a:r>
            <a:r>
              <a:rPr lang="en-US" sz="2800" dirty="0" smtClean="0"/>
              <a:t>.</a:t>
            </a:r>
            <a:endParaRPr lang="fr-FR" sz="2800" dirty="0" err="1" smtClean="0"/>
          </a:p>
        </p:txBody>
      </p:sp>
      <p:pic>
        <p:nvPicPr>
          <p:cNvPr id="6" name="Picture 2"/>
          <p:cNvPicPr>
            <a:picLocks noChangeAspect="1" noChangeArrowheads="1"/>
          </p:cNvPicPr>
          <p:nvPr>
            <p:ph sz="half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156176" y="3933056"/>
            <a:ext cx="2977175" cy="2924944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.allouche\Pictures\INA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753787" cy="857232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4504" y="4489781"/>
            <a:ext cx="2484000" cy="2323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Espace réservé du contenu 2"/>
          <p:cNvSpPr txBox="1">
            <a:spLocks/>
          </p:cNvSpPr>
          <p:nvPr/>
        </p:nvSpPr>
        <p:spPr>
          <a:xfrm>
            <a:off x="755576" y="1988840"/>
            <a:ext cx="7859216" cy="41373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lnSpc>
                <a:spcPct val="150000"/>
              </a:lnSpc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INASanté is </a:t>
            </a:r>
            <a:r>
              <a:rPr lang="fr-FR" sz="2800" b="1" dirty="0" smtClean="0">
                <a:cs typeface="Arial" charset="0"/>
              </a:rPr>
              <a:t>a </a:t>
            </a:r>
            <a:r>
              <a:rPr lang="fr-FR" sz="2800" b="1" dirty="0" err="1" smtClean="0">
                <a:cs typeface="Arial" charset="0"/>
              </a:rPr>
              <a:t>member</a:t>
            </a:r>
            <a:r>
              <a:rPr lang="fr-FR" sz="2800" b="1" dirty="0" smtClean="0">
                <a:cs typeface="Arial" charset="0"/>
              </a:rPr>
              <a:t> of</a:t>
            </a:r>
            <a:r>
              <a:rPr lang="en-US" sz="2800" b="1" dirty="0" smtClean="0">
                <a:cs typeface="Arial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: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	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1257300" marR="0" lvl="3" indent="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INAHTA</a:t>
            </a:r>
          </a:p>
          <a:p>
            <a:pPr marL="1257300" marR="0" lvl="3" indent="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HTAi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1257300" marR="0" lvl="3" indent="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HTAsia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Link</a:t>
            </a:r>
          </a:p>
          <a:p>
            <a:pPr marL="1257300" marR="0" lvl="3" indent="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EMRO HTA Network</a:t>
            </a:r>
            <a:endParaRPr kumimoji="0" lang="fr-FR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0" y="571480"/>
            <a:ext cx="9144000" cy="1057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fr-FR" sz="3200" b="1" dirty="0" smtClean="0">
                <a:solidFill>
                  <a:srgbClr val="C00000"/>
                </a:solidFill>
              </a:rPr>
              <a:t>HTA Networking </a:t>
            </a:r>
            <a:r>
              <a:rPr lang="fr-FR" sz="3200" b="1" baseline="-25000" dirty="0" smtClean="0">
                <a:solidFill>
                  <a:srgbClr val="C00000"/>
                </a:solidFill>
              </a:rPr>
              <a:t>(1)</a:t>
            </a:r>
            <a:endParaRPr kumimoji="0" lang="fr-FR" sz="3200" b="0" i="0" u="none" strike="noStrike" kern="1200" cap="none" spc="0" normalizeH="0" baseline="-25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.allouche\Pictures\INA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753787" cy="857232"/>
          </a:xfrm>
          <a:prstGeom prst="rect">
            <a:avLst/>
          </a:prstGeom>
          <a:noFill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160" y="4923943"/>
            <a:ext cx="2664000" cy="1601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space réservé du contenu 2"/>
          <p:cNvSpPr txBox="1">
            <a:spLocks/>
          </p:cNvSpPr>
          <p:nvPr/>
        </p:nvSpPr>
        <p:spPr>
          <a:xfrm>
            <a:off x="755576" y="1988840"/>
            <a:ext cx="8136904" cy="41373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lnSpc>
                <a:spcPct val="150000"/>
              </a:lnSpc>
              <a:spcBef>
                <a:spcPct val="20000"/>
              </a:spcBef>
              <a:spcAft>
                <a:spcPts val="18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INASanté is </a:t>
            </a:r>
            <a:r>
              <a:rPr lang="fr-FR" sz="2800" b="1" dirty="0" err="1" smtClean="0">
                <a:cs typeface="Arial" charset="0"/>
              </a:rPr>
              <a:t>participating</a:t>
            </a:r>
            <a:r>
              <a:rPr lang="fr-FR" sz="2800" b="1" dirty="0" smtClean="0">
                <a:cs typeface="Arial" charset="0"/>
              </a:rPr>
              <a:t> in </a:t>
            </a:r>
            <a:r>
              <a:rPr lang="fr-FR" sz="2800" b="1" dirty="0" err="1" smtClean="0">
                <a:cs typeface="Arial" charset="0"/>
              </a:rPr>
              <a:t>this</a:t>
            </a:r>
            <a:r>
              <a:rPr lang="fr-FR" sz="2800" b="1" dirty="0" smtClean="0">
                <a:cs typeface="Arial" charset="0"/>
              </a:rPr>
              <a:t> Forum in </a:t>
            </a:r>
            <a:r>
              <a:rPr lang="fr-FR" sz="2800" b="1" dirty="0" err="1" smtClean="0">
                <a:cs typeface="Arial" charset="0"/>
              </a:rPr>
              <a:t>order</a:t>
            </a:r>
            <a:r>
              <a:rPr lang="fr-FR" sz="2800" b="1" dirty="0" smtClean="0">
                <a:cs typeface="Arial" charset="0"/>
              </a:rPr>
              <a:t> to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: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257300" lvl="3">
              <a:lnSpc>
                <a:spcPct val="150000"/>
              </a:lnSpc>
              <a:spcBef>
                <a:spcPct val="20000"/>
              </a:spcBef>
              <a:spcAft>
                <a:spcPts val="1800"/>
              </a:spcAft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fr-FR" sz="2800" dirty="0" smtClean="0"/>
              <a:t> </a:t>
            </a:r>
            <a:r>
              <a:rPr lang="fr-FR" sz="2800" dirty="0" err="1" smtClean="0"/>
              <a:t>Discover</a:t>
            </a:r>
            <a:r>
              <a:rPr lang="fr-FR" sz="2800" dirty="0" smtClean="0"/>
              <a:t> </a:t>
            </a:r>
            <a:r>
              <a:rPr lang="fr-FR" sz="2800" dirty="0" err="1" smtClean="0"/>
              <a:t>other</a:t>
            </a:r>
            <a:r>
              <a:rPr lang="fr-FR" sz="2800" dirty="0" smtClean="0"/>
              <a:t> </a:t>
            </a:r>
            <a:r>
              <a:rPr lang="fr-FR" sz="2800" dirty="0" smtClean="0"/>
              <a:t>HTA </a:t>
            </a:r>
            <a:r>
              <a:rPr lang="fr-FR" sz="2800" dirty="0" err="1" smtClean="0"/>
              <a:t>experiences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257300" lvl="3">
              <a:lnSpc>
                <a:spcPct val="150000"/>
              </a:lnSpc>
              <a:spcBef>
                <a:spcPct val="20000"/>
              </a:spcBef>
              <a:spcAft>
                <a:spcPts val="1800"/>
              </a:spcAft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fr-FR" sz="2800" noProof="0" dirty="0" err="1" smtClean="0"/>
              <a:t>J</a:t>
            </a:r>
            <a:r>
              <a:rPr lang="fr-FR" sz="2800" dirty="0" err="1" smtClean="0"/>
              <a:t>oin</a:t>
            </a:r>
            <a:r>
              <a:rPr lang="fr-FR" sz="2800" dirty="0" smtClean="0"/>
              <a:t>  the </a:t>
            </a:r>
            <a:r>
              <a:rPr lang="fr-FR" sz="2800" dirty="0" err="1" smtClean="0"/>
              <a:t>Eurasian</a:t>
            </a:r>
            <a:r>
              <a:rPr lang="fr-FR" sz="2800" dirty="0" smtClean="0"/>
              <a:t> HTA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0" y="571480"/>
            <a:ext cx="9144000" cy="1057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fr-FR" sz="3200" b="1" dirty="0" smtClean="0">
                <a:solidFill>
                  <a:srgbClr val="C00000"/>
                </a:solidFill>
              </a:rPr>
              <a:t>HTA Networking </a:t>
            </a:r>
            <a:r>
              <a:rPr lang="fr-FR" sz="3200" b="1" baseline="-25000" dirty="0" smtClean="0">
                <a:solidFill>
                  <a:srgbClr val="C00000"/>
                </a:solidFill>
              </a:rPr>
              <a:t>(2)</a:t>
            </a:r>
            <a:endParaRPr kumimoji="0" lang="fr-FR" sz="3200" b="0" i="0" u="none" strike="noStrike" kern="1200" cap="none" spc="0" normalizeH="0" baseline="-25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.allouche\Pictures\INA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753787" cy="857232"/>
          </a:xfrm>
          <a:prstGeom prst="rect">
            <a:avLst/>
          </a:prstGeom>
          <a:noFill/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0" y="571480"/>
            <a:ext cx="9144000" cy="1057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Current</a:t>
            </a: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projects</a:t>
            </a:r>
            <a:endParaRPr kumimoji="0" lang="fr-FR" sz="3200" b="0" i="0" u="none" strike="noStrike" kern="1200" cap="none" spc="0" normalizeH="0" baseline="-25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0" y="2060848"/>
            <a:ext cx="8532440" cy="3744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914400" lvl="1" indent="-457200" algn="just" fontAlgn="base">
              <a:lnSpc>
                <a:spcPct val="110000"/>
              </a:lnSpc>
              <a:spcBef>
                <a:spcPct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" pitchFamily="2" charset="2"/>
              <a:buChar char=""/>
            </a:pPr>
            <a:r>
              <a:rPr lang="fr-FR" sz="2800" dirty="0" err="1" smtClean="0"/>
              <a:t>Developing</a:t>
            </a:r>
            <a:r>
              <a:rPr lang="fr-FR" sz="2800" dirty="0" smtClean="0"/>
              <a:t> a report </a:t>
            </a:r>
            <a:r>
              <a:rPr lang="fr-FR" sz="2800" dirty="0" err="1" smtClean="0"/>
              <a:t>elaboration</a:t>
            </a:r>
            <a:r>
              <a:rPr lang="fr-FR" sz="2800" dirty="0" smtClean="0"/>
              <a:t> or adaptation </a:t>
            </a:r>
            <a:r>
              <a:rPr lang="fr-FR" sz="2800" dirty="0" err="1" smtClean="0"/>
              <a:t>process</a:t>
            </a:r>
            <a:r>
              <a:rPr lang="fr-FR" sz="2800" dirty="0" smtClean="0"/>
              <a:t> 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charset="0"/>
            </a:endParaRPr>
          </a:p>
          <a:p>
            <a:pPr marL="914400" lvl="1" indent="-457200" algn="just" fontAlgn="base">
              <a:lnSpc>
                <a:spcPct val="110000"/>
              </a:lnSpc>
              <a:spcBef>
                <a:spcPct val="0"/>
              </a:spcBef>
              <a:spcAft>
                <a:spcPts val="4800"/>
              </a:spcAft>
              <a:buClr>
                <a:srgbClr val="C00000"/>
              </a:buClr>
              <a:buSzPct val="100000"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  <a:sym typeface="Wingdings"/>
              </a:rPr>
              <a:t>		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  <a:sym typeface="Wingdings"/>
              </a:rPr>
              <a:t>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  <a:sym typeface="Wingdings"/>
              </a:rPr>
              <a:t> </a:t>
            </a:r>
            <a:r>
              <a:rPr lang="fr-FR" sz="2800" dirty="0" smtClean="0">
                <a:sym typeface="Wingdings" pitchFamily="2" charset="2"/>
              </a:rPr>
              <a:t>WHO </a:t>
            </a:r>
            <a:r>
              <a:rPr lang="fr-FR" sz="2800" dirty="0" err="1" smtClean="0">
                <a:sym typeface="Wingdings" pitchFamily="2" charset="2"/>
              </a:rPr>
              <a:t>Funding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Arial" charset="0"/>
            </a:endParaRPr>
          </a:p>
          <a:p>
            <a:pPr marL="914400" lvl="1" indent="-457200" algn="just" fontAlgn="base">
              <a:lnSpc>
                <a:spcPct val="110000"/>
              </a:lnSpc>
              <a:spcBef>
                <a:spcPct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" pitchFamily="2" charset="2"/>
              <a:buChar char=""/>
            </a:pPr>
            <a:r>
              <a:rPr lang="fr-FR" sz="2800" dirty="0" smtClean="0">
                <a:sym typeface="Wingdings" pitchFamily="2" charset="2"/>
              </a:rPr>
              <a:t>PACS: </a:t>
            </a:r>
            <a:r>
              <a:rPr lang="en-US" sz="2800" dirty="0" smtClean="0">
                <a:sym typeface="Wingdings" pitchFamily="2" charset="2"/>
              </a:rPr>
              <a:t>Competitiveness Support Project Service </a:t>
            </a:r>
          </a:p>
          <a:p>
            <a:pPr marL="914400" lvl="1" indent="-457200" algn="just" fontAlgn="base">
              <a:lnSpc>
                <a:spcPct val="110000"/>
              </a:lnSpc>
              <a:spcBef>
                <a:spcPct val="0"/>
              </a:spcBef>
              <a:spcAft>
                <a:spcPts val="2400"/>
              </a:spcAft>
              <a:buClr>
                <a:srgbClr val="C00000"/>
              </a:buClr>
              <a:buSzPct val="100000"/>
            </a:pPr>
            <a:r>
              <a:rPr lang="en-US" sz="2800" dirty="0" smtClean="0">
                <a:solidFill>
                  <a:srgbClr val="C00000"/>
                </a:solidFill>
                <a:cs typeface="Arial" charset="0"/>
                <a:sym typeface="Wingdings"/>
              </a:rPr>
              <a:t>		</a:t>
            </a:r>
            <a:r>
              <a:rPr lang="en-US" sz="2400" dirty="0" smtClean="0">
                <a:solidFill>
                  <a:srgbClr val="C00000"/>
                </a:solidFill>
                <a:cs typeface="Arial" charset="0"/>
                <a:sym typeface="Wingdings"/>
              </a:rPr>
              <a:t></a:t>
            </a:r>
            <a:r>
              <a:rPr lang="en-US" sz="2800" dirty="0" smtClean="0">
                <a:solidFill>
                  <a:srgbClr val="C00000"/>
                </a:solidFill>
                <a:cs typeface="Arial" charset="0"/>
                <a:sym typeface="Wingdings"/>
              </a:rPr>
              <a:t> </a:t>
            </a:r>
            <a:r>
              <a:rPr lang="fr-FR" sz="2800" dirty="0" err="1" smtClean="0">
                <a:sym typeface="Wingdings" pitchFamily="2" charset="2"/>
              </a:rPr>
              <a:t>European</a:t>
            </a:r>
            <a:r>
              <a:rPr lang="fr-FR" sz="2800" dirty="0" smtClean="0">
                <a:sym typeface="Wingdings" pitchFamily="2" charset="2"/>
              </a:rPr>
              <a:t> Union </a:t>
            </a:r>
            <a:r>
              <a:rPr lang="fr-FR" sz="2800" dirty="0" err="1" smtClean="0">
                <a:sym typeface="Wingdings" pitchFamily="2" charset="2"/>
              </a:rPr>
              <a:t>Funding</a:t>
            </a:r>
            <a:endParaRPr lang="en-US" sz="2800" dirty="0" smtClean="0">
              <a:solidFill>
                <a:srgbClr val="C000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05732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Tunisian Health Care </a:t>
            </a:r>
            <a:r>
              <a:rPr lang="fr-FR" sz="3200" b="1" dirty="0" smtClean="0">
                <a:solidFill>
                  <a:srgbClr val="C00000"/>
                </a:solidFill>
              </a:rPr>
              <a:t>System </a:t>
            </a:r>
            <a:r>
              <a:rPr lang="fr-FR" sz="3200" b="1" baseline="-25000" dirty="0" smtClean="0">
                <a:solidFill>
                  <a:srgbClr val="C00000"/>
                </a:solidFill>
              </a:rPr>
              <a:t>(1)</a:t>
            </a:r>
            <a:endParaRPr lang="fr-FR" sz="3200" baseline="-25000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060848"/>
            <a:ext cx="8532440" cy="3024336"/>
          </a:xfrm>
        </p:spPr>
        <p:txBody>
          <a:bodyPr>
            <a:normAutofit/>
          </a:bodyPr>
          <a:lstStyle/>
          <a:p>
            <a:pPr marL="914400" lvl="1" indent="-457200" algn="just" fontAlgn="base">
              <a:lnSpc>
                <a:spcPct val="110000"/>
              </a:lnSpc>
              <a:spcBef>
                <a:spcPct val="0"/>
              </a:spcBef>
              <a:spcAft>
                <a:spcPts val="2400"/>
              </a:spcAft>
              <a:buClr>
                <a:srgbClr val="C00000"/>
              </a:buClr>
              <a:buSzPct val="100000"/>
              <a:buFont typeface="Wingdings" pitchFamily="2" charset="2"/>
              <a:buChar char=""/>
            </a:pPr>
            <a:r>
              <a:rPr lang="en-US" dirty="0" smtClean="0">
                <a:cs typeface="Arial" charset="0"/>
              </a:rPr>
              <a:t>Tunisia has faced many challenges since its independence including health domain. </a:t>
            </a:r>
          </a:p>
          <a:p>
            <a:pPr marL="914400" lvl="1" indent="-457200" algn="just" fontAlgn="base">
              <a:lnSpc>
                <a:spcPct val="110000"/>
              </a:lnSpc>
              <a:spcBef>
                <a:spcPct val="0"/>
              </a:spcBef>
              <a:spcAft>
                <a:spcPts val="2400"/>
              </a:spcAft>
              <a:buClr>
                <a:srgbClr val="C00000"/>
              </a:buClr>
              <a:buSzPct val="100000"/>
              <a:buFont typeface="Wingdings" pitchFamily="2" charset="2"/>
              <a:buChar char=""/>
            </a:pPr>
            <a:r>
              <a:rPr lang="en-US" dirty="0" smtClean="0">
                <a:cs typeface="Arial" charset="0"/>
              </a:rPr>
              <a:t>Healthcare system has been developed and managed to significantly improve the population health indicators.</a:t>
            </a:r>
          </a:p>
        </p:txBody>
      </p:sp>
      <p:pic>
        <p:nvPicPr>
          <p:cNvPr id="1026" name="Picture 2" descr="C:\Users\w.allouche\Pictures\INA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753787" cy="857232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581128"/>
            <a:ext cx="3096344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.allouche\Pictures\INA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753787" cy="857232"/>
          </a:xfrm>
          <a:prstGeom prst="rect">
            <a:avLst/>
          </a:prstGeom>
          <a:noFill/>
        </p:spPr>
      </p:pic>
      <p:sp>
        <p:nvSpPr>
          <p:cNvPr id="5122" name="AutoShape 2" descr="Résultat de recherche d'images pour &quot;renforcer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124" name="Picture 4" descr="https://www.immojeune.com/bundles/immojeunepages/img/renforcer-dossi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3951778"/>
            <a:ext cx="2520280" cy="2192645"/>
          </a:xfrm>
          <a:prstGeom prst="rect">
            <a:avLst/>
          </a:prstGeom>
          <a:noFill/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0" y="571480"/>
            <a:ext cx="9144000" cy="1057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fr-FR" sz="3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PACS </a:t>
            </a:r>
            <a:r>
              <a:rPr kumimoji="0" lang="fr-F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project</a:t>
            </a: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2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(1)</a:t>
            </a:r>
            <a:endParaRPr kumimoji="0" lang="fr-FR" sz="3200" b="0" i="0" u="none" strike="noStrike" kern="1200" cap="none" spc="0" normalizeH="0" baseline="-25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0" y="2060848"/>
            <a:ext cx="8532440" cy="1656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914400" lvl="1" indent="-457200" algn="just" fontAlgn="base">
              <a:lnSpc>
                <a:spcPct val="110000"/>
              </a:lnSpc>
              <a:spcBef>
                <a:spcPct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" pitchFamily="2" charset="2"/>
              <a:buChar char=""/>
            </a:pPr>
            <a:r>
              <a:rPr lang="en-US" sz="2800" dirty="0" smtClean="0"/>
              <a:t>Strengthening medico economic assessment activities in health technologies and health care interventions </a:t>
            </a:r>
            <a:r>
              <a:rPr lang="fr-FR" sz="2800" dirty="0" smtClean="0">
                <a:sym typeface="Wingdings" pitchFamily="2" charset="2"/>
              </a:rPr>
              <a:t>.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.allouche\Pictures\INA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753787" cy="857232"/>
          </a:xfrm>
          <a:prstGeom prst="rect">
            <a:avLst/>
          </a:prstGeom>
          <a:noFill/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0" y="571480"/>
            <a:ext cx="9144000" cy="1057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fr-FR" sz="3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PACS </a:t>
            </a:r>
            <a:r>
              <a:rPr kumimoji="0" lang="fr-F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project</a:t>
            </a: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2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(2)</a:t>
            </a:r>
            <a:endParaRPr kumimoji="0" lang="fr-FR" sz="3200" b="0" i="0" u="none" strike="noStrike" kern="1200" cap="none" spc="0" normalizeH="0" baseline="-25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323528" y="1916832"/>
            <a:ext cx="8291264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just">
              <a:spcAft>
                <a:spcPts val="12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 </a:t>
            </a:r>
            <a:r>
              <a:rPr lang="fr-FR" sz="2800" b="1" dirty="0" err="1" smtClean="0"/>
              <a:t>Expected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outcomes</a:t>
            </a:r>
            <a:r>
              <a:rPr lang="fr-FR" sz="2800" b="1" dirty="0" smtClean="0"/>
              <a:t>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: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	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800100" lvl="2" algn="just">
              <a:spcAft>
                <a:spcPts val="1200"/>
              </a:spcAft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fr-FR" sz="2800" dirty="0" smtClean="0"/>
              <a:t>Set  up </a:t>
            </a:r>
            <a:r>
              <a:rPr lang="en-US" sz="2800" dirty="0" smtClean="0"/>
              <a:t>medico-economic assessment </a:t>
            </a:r>
            <a:r>
              <a:rPr lang="fr-FR" sz="2800" dirty="0" err="1" smtClean="0"/>
              <a:t>methodologies</a:t>
            </a:r>
            <a:r>
              <a:rPr lang="fr-FR" sz="2800" dirty="0" smtClean="0"/>
              <a:t> and </a:t>
            </a:r>
            <a:r>
              <a:rPr lang="fr-FR" sz="2800" dirty="0" err="1" smtClean="0"/>
              <a:t>tools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00100" lvl="2" algn="just">
              <a:spcAft>
                <a:spcPts val="1200"/>
              </a:spcAft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Prioritization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process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00100" lvl="2" algn="just">
              <a:spcAft>
                <a:spcPts val="1200"/>
              </a:spcAft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800" dirty="0" smtClean="0"/>
              <a:t>Achieve economic evaluation studies and disseminate  </a:t>
            </a:r>
            <a:r>
              <a:rPr lang="en-US" sz="2800" dirty="0" smtClean="0"/>
              <a:t>results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00100" lvl="2" algn="just">
              <a:spcAft>
                <a:spcPts val="1200"/>
              </a:spcAft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800" dirty="0" smtClean="0"/>
              <a:t>Manage project research Data using </a:t>
            </a:r>
            <a:r>
              <a:rPr lang="en-US" sz="2800" dirty="0" err="1" smtClean="0"/>
              <a:t>informatic</a:t>
            </a:r>
            <a:r>
              <a:rPr lang="en-US" sz="2800" dirty="0" smtClean="0"/>
              <a:t> </a:t>
            </a:r>
            <a:r>
              <a:rPr lang="en-US" sz="2800" dirty="0" smtClean="0"/>
              <a:t>solutions</a:t>
            </a:r>
            <a:endParaRPr kumimoji="0" lang="fr-FR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.allouche\Pictures\INA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753787" cy="857232"/>
          </a:xfrm>
          <a:prstGeom prst="rect">
            <a:avLst/>
          </a:prstGeom>
          <a:noFill/>
        </p:spPr>
      </p:pic>
      <p:pic>
        <p:nvPicPr>
          <p:cNvPr id="6" name="Picture 2" descr="C:\Users\DELL\Documents\INASanté\Fotolia_37166382_X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504" y="0"/>
            <a:ext cx="2232000" cy="2000262"/>
          </a:xfrm>
          <a:prstGeom prst="rect">
            <a:avLst/>
          </a:prstGeom>
          <a:noFill/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0" y="571480"/>
            <a:ext cx="9144000" cy="1057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fr-FR" sz="3200" b="1" dirty="0" err="1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Success</a:t>
            </a:r>
            <a:r>
              <a:rPr lang="fr-FR" sz="32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fr-FR" sz="3200" b="1" dirty="0" err="1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keys</a:t>
            </a:r>
            <a:endParaRPr kumimoji="0" lang="fr-FR" sz="3200" b="0" i="0" u="none" strike="noStrike" kern="1200" cap="none" spc="0" normalizeH="0" baseline="-25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323528" y="1916832"/>
            <a:ext cx="8291264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just">
              <a:spcAft>
                <a:spcPts val="30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 </a:t>
            </a:r>
            <a:r>
              <a:rPr lang="fr-FR" sz="2800" b="1" dirty="0" err="1" smtClean="0"/>
              <a:t>Success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will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be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depending</a:t>
            </a:r>
            <a:r>
              <a:rPr lang="fr-FR" sz="2800" b="1" dirty="0" smtClean="0"/>
              <a:t> on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:	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800100" lvl="2" algn="just">
              <a:spcAft>
                <a:spcPts val="3000"/>
              </a:spcAft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fr-FR" sz="2800" dirty="0" smtClean="0"/>
              <a:t>The </a:t>
            </a:r>
            <a:r>
              <a:rPr lang="fr-FR" sz="2800" dirty="0" err="1" smtClean="0"/>
              <a:t>quality</a:t>
            </a:r>
            <a:r>
              <a:rPr lang="fr-FR" sz="2800" dirty="0" smtClean="0"/>
              <a:t> and relevance of the HTA reports.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00100" lvl="2" algn="just">
              <a:spcAft>
                <a:spcPts val="3000"/>
              </a:spcAft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fr-FR" sz="2800" dirty="0" smtClean="0"/>
              <a:t>The </a:t>
            </a:r>
            <a:r>
              <a:rPr lang="fr-FR" sz="2800" dirty="0" err="1" smtClean="0"/>
              <a:t>efficency</a:t>
            </a:r>
            <a:r>
              <a:rPr lang="fr-FR" sz="2800" dirty="0" smtClean="0"/>
              <a:t> of information system</a:t>
            </a:r>
            <a:r>
              <a:rPr lang="en-US" sz="2800" dirty="0" smtClean="0"/>
              <a:t>.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800100" lvl="2" algn="just">
              <a:spcAft>
                <a:spcPts val="3000"/>
              </a:spcAft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fr-FR" sz="2800" dirty="0" smtClean="0"/>
              <a:t>The </a:t>
            </a:r>
            <a:r>
              <a:rPr lang="fr-FR" sz="2800" dirty="0" err="1" smtClean="0"/>
              <a:t>willingness</a:t>
            </a:r>
            <a:r>
              <a:rPr lang="fr-FR" sz="2800" dirty="0" smtClean="0"/>
              <a:t> of the </a:t>
            </a:r>
            <a:r>
              <a:rPr lang="fr-FR" sz="2800" dirty="0" err="1" smtClean="0"/>
              <a:t>policy</a:t>
            </a:r>
            <a:r>
              <a:rPr lang="fr-FR" sz="2800" dirty="0" smtClean="0"/>
              <a:t> </a:t>
            </a:r>
            <a:r>
              <a:rPr lang="fr-FR" sz="2800" dirty="0" err="1" smtClean="0"/>
              <a:t>level</a:t>
            </a:r>
            <a:r>
              <a:rPr lang="fr-FR" sz="2800" dirty="0" smtClean="0"/>
              <a:t> to </a:t>
            </a:r>
            <a:r>
              <a:rPr lang="fr-FR" sz="2800" dirty="0" err="1" smtClean="0"/>
              <a:t>integrate</a:t>
            </a:r>
            <a:r>
              <a:rPr lang="fr-FR" sz="2800" dirty="0" smtClean="0"/>
              <a:t> HTA </a:t>
            </a:r>
            <a:r>
              <a:rPr lang="fr-FR" sz="2800" dirty="0" err="1" smtClean="0"/>
              <a:t>into</a:t>
            </a:r>
            <a:r>
              <a:rPr lang="fr-FR" sz="2800" dirty="0" smtClean="0"/>
              <a:t> the </a:t>
            </a:r>
            <a:r>
              <a:rPr lang="fr-FR" sz="2800" dirty="0" err="1" smtClean="0"/>
              <a:t>decision</a:t>
            </a:r>
            <a:r>
              <a:rPr lang="fr-FR" sz="2800" dirty="0" smtClean="0"/>
              <a:t> </a:t>
            </a:r>
            <a:r>
              <a:rPr lang="fr-FR" sz="2800" dirty="0" err="1" smtClean="0"/>
              <a:t>making</a:t>
            </a:r>
            <a:r>
              <a:rPr lang="en-US" sz="2800" dirty="0" smtClean="0"/>
              <a:t>.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51620"/>
            <a:ext cx="3132000" cy="20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 descr="Afficher l'image d'origin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09" y="4338000"/>
            <a:ext cx="3603653" cy="2520000"/>
          </a:xfrm>
          <a:prstGeom prst="rect">
            <a:avLst/>
          </a:prstGeom>
          <a:noFill/>
        </p:spPr>
      </p:pic>
      <p:pic>
        <p:nvPicPr>
          <p:cNvPr id="19" name="Image 18" descr="Drapeau de la Tunisie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512000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5" y="1"/>
            <a:ext cx="3947891" cy="29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91680" y="4338000"/>
            <a:ext cx="4968552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1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59832" y="2852936"/>
            <a:ext cx="331470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61742" y="2780928"/>
            <a:ext cx="2482258" cy="24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THANK YOU </a:t>
            </a:r>
            <a:endParaRPr lang="fr-FR" b="1" dirty="0"/>
          </a:p>
        </p:txBody>
      </p:sp>
      <p:pic>
        <p:nvPicPr>
          <p:cNvPr id="4" name="Image 7" descr="Image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88839"/>
            <a:ext cx="7200800" cy="345638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1643042" y="5877272"/>
            <a:ext cx="58579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hlinkClick r:id="rId3"/>
              </a:rPr>
              <a:t>http://www.inasante.tn/</a:t>
            </a:r>
            <a:endParaRPr lang="fr-FR" b="1" dirty="0" smtClean="0"/>
          </a:p>
          <a:p>
            <a:pPr algn="ctr"/>
            <a:endParaRPr lang="fr-FR" dirty="0" smtClean="0"/>
          </a:p>
          <a:p>
            <a:pPr algn="ctr"/>
            <a:endParaRPr lang="fr-FR" dirty="0"/>
          </a:p>
        </p:txBody>
      </p:sp>
      <p:pic>
        <p:nvPicPr>
          <p:cNvPr id="6" name="Picture 2" descr="C:\Users\w.allouche\Pictures\INA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908723"/>
            <a:ext cx="1584176" cy="827036"/>
          </a:xfrm>
          <a:prstGeom prst="rect">
            <a:avLst/>
          </a:prstGeom>
          <a:noFill/>
        </p:spPr>
      </p:pic>
      <p:pic>
        <p:nvPicPr>
          <p:cNvPr id="7" name="Image 6" descr="Drapeau de la Tunisie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188640"/>
            <a:ext cx="936000" cy="6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.allouche\Pictures\INA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753787" cy="857232"/>
          </a:xfrm>
          <a:prstGeom prst="rect">
            <a:avLst/>
          </a:prstGeom>
          <a:noFill/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05732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Tunisian Health Care </a:t>
            </a:r>
            <a:r>
              <a:rPr lang="fr-FR" sz="3200" b="1" dirty="0" smtClean="0">
                <a:solidFill>
                  <a:srgbClr val="C00000"/>
                </a:solidFill>
              </a:rPr>
              <a:t>System </a:t>
            </a:r>
            <a:r>
              <a:rPr lang="fr-FR" sz="3200" b="1" baseline="-25000" dirty="0" smtClean="0">
                <a:solidFill>
                  <a:srgbClr val="C00000"/>
                </a:solidFill>
              </a:rPr>
              <a:t>(2)</a:t>
            </a:r>
            <a:endParaRPr lang="fr-FR" sz="3200" baseline="-25000" dirty="0">
              <a:solidFill>
                <a:srgbClr val="C00000"/>
              </a:solidFill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0" y="2060848"/>
            <a:ext cx="8532440" cy="302433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914400" lvl="1" indent="-457200" algn="just" fontAlgn="base">
              <a:lnSpc>
                <a:spcPct val="110000"/>
              </a:lnSpc>
              <a:spcBef>
                <a:spcPct val="0"/>
              </a:spcBef>
              <a:spcAft>
                <a:spcPts val="2400"/>
              </a:spcAft>
              <a:buClr>
                <a:srgbClr val="C00000"/>
              </a:buClr>
              <a:buSzPct val="100000"/>
              <a:buFont typeface="Wingdings" pitchFamily="2" charset="2"/>
              <a:buChar char=""/>
            </a:pPr>
            <a:r>
              <a:rPr lang="en-US" sz="2800" dirty="0" smtClean="0">
                <a:cs typeface="Arial" charset="0"/>
              </a:rPr>
              <a:t>Tunisia is actually facing not only a </a:t>
            </a:r>
            <a:r>
              <a:rPr lang="en-US" sz="2800" b="1" dirty="0" smtClean="0">
                <a:cs typeface="Arial" charset="0"/>
              </a:rPr>
              <a:t>demographic</a:t>
            </a:r>
            <a:r>
              <a:rPr lang="en-US" sz="2800" dirty="0" smtClean="0">
                <a:cs typeface="Arial" charset="0"/>
              </a:rPr>
              <a:t>, </a:t>
            </a:r>
            <a:r>
              <a:rPr lang="en-US" sz="2800" b="1" dirty="0" smtClean="0">
                <a:cs typeface="Arial" charset="0"/>
              </a:rPr>
              <a:t>socio-economic</a:t>
            </a:r>
            <a:r>
              <a:rPr lang="en-US" sz="2800" dirty="0" smtClean="0">
                <a:cs typeface="Arial" charset="0"/>
              </a:rPr>
              <a:t> and </a:t>
            </a:r>
            <a:r>
              <a:rPr lang="en-US" sz="2800" b="1" dirty="0" smtClean="0">
                <a:cs typeface="Arial" charset="0"/>
              </a:rPr>
              <a:t>epidemiological transitions</a:t>
            </a:r>
            <a:r>
              <a:rPr lang="en-US" sz="2800" dirty="0" smtClean="0">
                <a:cs typeface="Arial" charset="0"/>
              </a:rPr>
              <a:t>  but also an important </a:t>
            </a:r>
            <a:r>
              <a:rPr lang="en-US" sz="2800" b="1" dirty="0" smtClean="0">
                <a:cs typeface="Arial" charset="0"/>
              </a:rPr>
              <a:t>progress of medicine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. </a:t>
            </a:r>
          </a:p>
          <a:p>
            <a:pPr marL="914400" lvl="1" indent="-457200" algn="just" fontAlgn="base">
              <a:lnSpc>
                <a:spcPct val="110000"/>
              </a:lnSpc>
              <a:spcBef>
                <a:spcPct val="0"/>
              </a:spcBef>
              <a:spcAft>
                <a:spcPts val="2400"/>
              </a:spcAft>
              <a:buClr>
                <a:srgbClr val="C00000"/>
              </a:buClr>
              <a:buSzPct val="100000"/>
              <a:buFont typeface="Wingdings" pitchFamily="2" charset="2"/>
              <a:buChar char=""/>
            </a:pPr>
            <a:r>
              <a:rPr lang="en-US" sz="2800" dirty="0" smtClean="0">
                <a:cs typeface="Arial" charset="0"/>
              </a:rPr>
              <a:t>Health care system </a:t>
            </a:r>
            <a:r>
              <a:rPr lang="en-US" sz="2800" dirty="0" smtClean="0">
                <a:cs typeface="Arial" charset="0"/>
              </a:rPr>
              <a:t>requires </a:t>
            </a:r>
            <a:r>
              <a:rPr lang="en-US" sz="2800" dirty="0" smtClean="0">
                <a:cs typeface="Arial" charset="0"/>
              </a:rPr>
              <a:t>more support to </a:t>
            </a:r>
            <a:r>
              <a:rPr lang="en-US" sz="2800" dirty="0" smtClean="0">
                <a:cs typeface="Arial" charset="0"/>
              </a:rPr>
              <a:t>provide </a:t>
            </a:r>
            <a:r>
              <a:rPr lang="en-US" sz="2800" dirty="0" smtClean="0">
                <a:cs typeface="Arial" charset="0"/>
              </a:rPr>
              <a:t>appropriate </a:t>
            </a:r>
            <a:r>
              <a:rPr lang="en-US" sz="2800" dirty="0" smtClean="0">
                <a:cs typeface="Arial" charset="0"/>
              </a:rPr>
              <a:t>and efficient response to the needs of the population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.allouche\Pictures\INA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753787" cy="857232"/>
          </a:xfrm>
          <a:prstGeom prst="rect">
            <a:avLst/>
          </a:prstGeom>
          <a:noFill/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0" y="859512"/>
            <a:ext cx="9144000" cy="1057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lvl="0" algn="ctr">
              <a:spcBef>
                <a:spcPct val="0"/>
              </a:spcBef>
            </a:pPr>
            <a:r>
              <a:rPr lang="fr-FR" sz="3200" b="1" dirty="0" smtClean="0">
                <a:solidFill>
                  <a:srgbClr val="C00000"/>
                </a:solidFill>
              </a:rPr>
              <a:t>The National Instance for </a:t>
            </a:r>
            <a:r>
              <a:rPr lang="fr-FR" sz="3200" b="1" dirty="0" err="1" smtClean="0">
                <a:solidFill>
                  <a:srgbClr val="C00000"/>
                </a:solidFill>
              </a:rPr>
              <a:t>Accreditation</a:t>
            </a:r>
            <a:r>
              <a:rPr lang="fr-FR" sz="3200" b="1" dirty="0" smtClean="0">
                <a:solidFill>
                  <a:srgbClr val="C00000"/>
                </a:solidFill>
              </a:rPr>
              <a:t> </a:t>
            </a:r>
          </a:p>
          <a:p>
            <a:pPr lvl="0" algn="ctr">
              <a:spcBef>
                <a:spcPct val="0"/>
              </a:spcBef>
            </a:pPr>
            <a:r>
              <a:rPr lang="fr-FR" sz="3200" b="1" dirty="0" smtClean="0">
                <a:solidFill>
                  <a:srgbClr val="C00000"/>
                </a:solidFill>
              </a:rPr>
              <a:t>in </a:t>
            </a:r>
            <a:r>
              <a:rPr lang="fr-FR" sz="3200" b="1" dirty="0" err="1" smtClean="0">
                <a:solidFill>
                  <a:srgbClr val="C00000"/>
                </a:solidFill>
              </a:rPr>
              <a:t>Health</a:t>
            </a:r>
            <a:r>
              <a:rPr lang="fr-FR" sz="3200" b="1" dirty="0" smtClean="0">
                <a:solidFill>
                  <a:srgbClr val="C00000"/>
                </a:solidFill>
              </a:rPr>
              <a:t> Care</a:t>
            </a: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2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(1)</a:t>
            </a:r>
            <a:endParaRPr kumimoji="0" lang="fr-FR" sz="3200" b="0" i="0" u="none" strike="noStrike" kern="1200" cap="none" spc="0" normalizeH="0" baseline="-25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0" y="2204864"/>
            <a:ext cx="8532440" cy="36004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914400" lvl="1" indent="-457200" algn="just" fontAlgn="base">
              <a:lnSpc>
                <a:spcPct val="110000"/>
              </a:lnSpc>
              <a:spcBef>
                <a:spcPct val="0"/>
              </a:spcBef>
              <a:spcAft>
                <a:spcPts val="2400"/>
              </a:spcAft>
              <a:buClr>
                <a:srgbClr val="C00000"/>
              </a:buClr>
              <a:buSzPct val="100000"/>
              <a:buFont typeface="Wingdings" pitchFamily="2" charset="2"/>
              <a:buChar char=""/>
            </a:pPr>
            <a:r>
              <a:rPr lang="en-US" sz="2800" dirty="0" smtClean="0">
                <a:cs typeface="Arial" charset="0"/>
              </a:rPr>
              <a:t>The country has started a strategy to improve the quality of care by establishing a national agency for  HTA and accreditation in health care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. </a:t>
            </a:r>
          </a:p>
          <a:p>
            <a:pPr marL="914400" lvl="1" indent="-457200" algn="just" fontAlgn="base">
              <a:lnSpc>
                <a:spcPct val="110000"/>
              </a:lnSpc>
              <a:spcBef>
                <a:spcPct val="0"/>
              </a:spcBef>
              <a:spcAft>
                <a:spcPts val="2400"/>
              </a:spcAft>
              <a:buClr>
                <a:srgbClr val="C00000"/>
              </a:buClr>
              <a:buSzPct val="100000"/>
              <a:buFont typeface="Wingdings" pitchFamily="2" charset="2"/>
              <a:buChar char=""/>
            </a:pPr>
            <a:r>
              <a:rPr lang="fr-FR" sz="2800" dirty="0" smtClean="0">
                <a:cs typeface="Arial" charset="0"/>
              </a:rPr>
              <a:t>Our National Instance for </a:t>
            </a:r>
            <a:r>
              <a:rPr lang="fr-FR" sz="2800" dirty="0" err="1" smtClean="0">
                <a:cs typeface="Arial" charset="0"/>
              </a:rPr>
              <a:t>Accreditation</a:t>
            </a:r>
            <a:r>
              <a:rPr lang="fr-FR" sz="2800" dirty="0" smtClean="0">
                <a:cs typeface="Arial" charset="0"/>
              </a:rPr>
              <a:t> in </a:t>
            </a:r>
            <a:r>
              <a:rPr lang="fr-FR" sz="2800" dirty="0" err="1" smtClean="0">
                <a:cs typeface="Arial" charset="0"/>
              </a:rPr>
              <a:t>Health</a:t>
            </a:r>
            <a:r>
              <a:rPr lang="fr-FR" sz="2800" dirty="0" smtClean="0">
                <a:cs typeface="Arial" charset="0"/>
              </a:rPr>
              <a:t> Care</a:t>
            </a:r>
            <a:r>
              <a:rPr lang="en-US" sz="2800" dirty="0" smtClean="0">
                <a:cs typeface="Arial" charset="0"/>
              </a:rPr>
              <a:t> (INASanté) is the second agency in EMRO region ( WHO Regional Office for the Eastern Mediterranean) and also in the African </a:t>
            </a:r>
            <a:r>
              <a:rPr lang="fr-FR" sz="2800" dirty="0" smtClean="0">
                <a:cs typeface="Arial" charset="0"/>
              </a:rPr>
              <a:t>continent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w.allouche\Pictures\INA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753787" cy="857232"/>
          </a:xfrm>
          <a:prstGeom prst="rect">
            <a:avLst/>
          </a:prstGeom>
          <a:noFill/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0" y="859512"/>
            <a:ext cx="9144000" cy="1057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lvl="0" algn="ctr">
              <a:spcBef>
                <a:spcPct val="0"/>
              </a:spcBef>
            </a:pPr>
            <a:r>
              <a:rPr lang="fr-FR" sz="3200" b="1" dirty="0" smtClean="0">
                <a:solidFill>
                  <a:srgbClr val="C00000"/>
                </a:solidFill>
              </a:rPr>
              <a:t>The National Instance for </a:t>
            </a:r>
            <a:r>
              <a:rPr lang="fr-FR" sz="3200" b="1" dirty="0" err="1" smtClean="0">
                <a:solidFill>
                  <a:srgbClr val="C00000"/>
                </a:solidFill>
              </a:rPr>
              <a:t>Accreditation</a:t>
            </a:r>
            <a:r>
              <a:rPr lang="fr-FR" sz="3200" b="1" dirty="0" smtClean="0">
                <a:solidFill>
                  <a:srgbClr val="C00000"/>
                </a:solidFill>
              </a:rPr>
              <a:t> </a:t>
            </a:r>
          </a:p>
          <a:p>
            <a:pPr lvl="0" algn="ctr">
              <a:spcBef>
                <a:spcPct val="0"/>
              </a:spcBef>
            </a:pPr>
            <a:r>
              <a:rPr lang="fr-FR" sz="3200" b="1" dirty="0" smtClean="0">
                <a:solidFill>
                  <a:srgbClr val="C00000"/>
                </a:solidFill>
              </a:rPr>
              <a:t>in </a:t>
            </a:r>
            <a:r>
              <a:rPr lang="fr-FR" sz="3200" b="1" dirty="0" err="1" smtClean="0">
                <a:solidFill>
                  <a:srgbClr val="C00000"/>
                </a:solidFill>
              </a:rPr>
              <a:t>Health</a:t>
            </a:r>
            <a:r>
              <a:rPr lang="fr-FR" sz="3200" b="1" dirty="0" smtClean="0">
                <a:solidFill>
                  <a:srgbClr val="C00000"/>
                </a:solidFill>
              </a:rPr>
              <a:t> Care</a:t>
            </a: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2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(2)</a:t>
            </a:r>
            <a:endParaRPr kumimoji="0" lang="fr-FR" sz="3200" b="0" i="0" u="none" strike="noStrike" kern="1200" cap="none" spc="0" normalizeH="0" baseline="-25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Espace réservé du contenu 2"/>
          <p:cNvSpPr txBox="1">
            <a:spLocks/>
          </p:cNvSpPr>
          <p:nvPr/>
        </p:nvSpPr>
        <p:spPr>
          <a:xfrm>
            <a:off x="0" y="2204864"/>
            <a:ext cx="8532440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914400" lvl="1" indent="-457200" algn="just" fontAlgn="base">
              <a:lnSpc>
                <a:spcPct val="110000"/>
              </a:lnSpc>
              <a:spcBef>
                <a:spcPct val="0"/>
              </a:spcBef>
              <a:spcAft>
                <a:spcPts val="2400"/>
              </a:spcAft>
              <a:buClr>
                <a:srgbClr val="C00000"/>
              </a:buClr>
              <a:buSzPct val="100000"/>
              <a:buFont typeface="Wingdings" pitchFamily="2" charset="2"/>
              <a:buChar char=""/>
            </a:pPr>
            <a:r>
              <a:rPr lang="fr-FR" sz="2800" dirty="0" smtClean="0">
                <a:cs typeface="Arial" charset="0"/>
              </a:rPr>
              <a:t>INASanté </a:t>
            </a:r>
            <a:r>
              <a:rPr lang="fr-FR" sz="2800" dirty="0" err="1" smtClean="0">
                <a:cs typeface="Arial" charset="0"/>
              </a:rPr>
              <a:t>was</a:t>
            </a:r>
            <a:r>
              <a:rPr lang="fr-FR" sz="2800" dirty="0" smtClean="0">
                <a:cs typeface="Arial" charset="0"/>
              </a:rPr>
              <a:t> </a:t>
            </a:r>
            <a:r>
              <a:rPr lang="fr-FR" sz="2800" dirty="0" err="1" smtClean="0">
                <a:cs typeface="Arial" charset="0"/>
              </a:rPr>
              <a:t>created</a:t>
            </a:r>
            <a:r>
              <a:rPr lang="fr-FR" sz="2800" dirty="0" smtClean="0">
                <a:cs typeface="Arial" charset="0"/>
              </a:rPr>
              <a:t> by </a:t>
            </a:r>
            <a:r>
              <a:rPr lang="fr-FR" sz="2800" dirty="0" err="1" smtClean="0">
                <a:cs typeface="Arial" charset="0"/>
              </a:rPr>
              <a:t>decree</a:t>
            </a:r>
            <a:r>
              <a:rPr lang="fr-FR" sz="2800" dirty="0" smtClean="0">
                <a:cs typeface="Arial" charset="0"/>
              </a:rPr>
              <a:t> the 6th </a:t>
            </a:r>
            <a:r>
              <a:rPr lang="fr-FR" sz="2800" dirty="0" err="1" smtClean="0">
                <a:cs typeface="Arial" charset="0"/>
              </a:rPr>
              <a:t>september</a:t>
            </a:r>
            <a:r>
              <a:rPr lang="fr-FR" sz="2800" dirty="0" smtClean="0">
                <a:cs typeface="Arial" charset="0"/>
              </a:rPr>
              <a:t> 2012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1560" y="3573016"/>
            <a:ext cx="7920880" cy="302433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Espace réservé du contenu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45830" y="3643314"/>
            <a:ext cx="5214974" cy="1793827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3568" y="5517773"/>
            <a:ext cx="7776000" cy="10075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w.allouche\Pictures\INA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753787" cy="857232"/>
          </a:xfrm>
          <a:prstGeom prst="rect">
            <a:avLst/>
          </a:prstGeom>
          <a:noFill/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0" y="859512"/>
            <a:ext cx="9144000" cy="1057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lvl="0" algn="ctr">
              <a:spcBef>
                <a:spcPct val="0"/>
              </a:spcBef>
            </a:pPr>
            <a:r>
              <a:rPr lang="fr-FR" sz="3200" b="1" dirty="0" smtClean="0">
                <a:solidFill>
                  <a:srgbClr val="C00000"/>
                </a:solidFill>
              </a:rPr>
              <a:t>The National Instance for </a:t>
            </a:r>
            <a:r>
              <a:rPr lang="fr-FR" sz="3200" b="1" dirty="0" err="1" smtClean="0">
                <a:solidFill>
                  <a:srgbClr val="C00000"/>
                </a:solidFill>
              </a:rPr>
              <a:t>Accreditation</a:t>
            </a:r>
            <a:r>
              <a:rPr lang="fr-FR" sz="3200" b="1" dirty="0" smtClean="0">
                <a:solidFill>
                  <a:srgbClr val="C00000"/>
                </a:solidFill>
              </a:rPr>
              <a:t> </a:t>
            </a:r>
          </a:p>
          <a:p>
            <a:pPr lvl="0" algn="ctr">
              <a:spcBef>
                <a:spcPct val="0"/>
              </a:spcBef>
            </a:pPr>
            <a:r>
              <a:rPr lang="fr-FR" sz="3200" b="1" dirty="0" smtClean="0">
                <a:solidFill>
                  <a:srgbClr val="C00000"/>
                </a:solidFill>
              </a:rPr>
              <a:t>in </a:t>
            </a:r>
            <a:r>
              <a:rPr lang="fr-FR" sz="3200" b="1" dirty="0" err="1" smtClean="0">
                <a:solidFill>
                  <a:srgbClr val="C00000"/>
                </a:solidFill>
              </a:rPr>
              <a:t>Health</a:t>
            </a:r>
            <a:r>
              <a:rPr lang="fr-FR" sz="3200" b="1" dirty="0" smtClean="0">
                <a:solidFill>
                  <a:srgbClr val="C00000"/>
                </a:solidFill>
              </a:rPr>
              <a:t> Care</a:t>
            </a: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2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(3)</a:t>
            </a:r>
            <a:endParaRPr kumimoji="0" lang="fr-FR" sz="3200" b="0" i="0" u="none" strike="noStrike" kern="1200" cap="none" spc="0" normalizeH="0" baseline="-25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131840" y="2634094"/>
            <a:ext cx="2628000" cy="612000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bg1"/>
                </a:solidFill>
              </a:rPr>
              <a:t>INASanté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55576" y="4578310"/>
            <a:ext cx="2772000" cy="578882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err="1" smtClean="0">
                <a:solidFill>
                  <a:schemeClr val="bg1"/>
                </a:solidFill>
              </a:rPr>
              <a:t>Accreditation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5472408" y="4578310"/>
            <a:ext cx="2772000" cy="578882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bg1"/>
                </a:solidFill>
              </a:rPr>
              <a:t>HTA</a:t>
            </a:r>
            <a:endParaRPr lang="fr-FR" sz="2800" b="1" dirty="0">
              <a:solidFill>
                <a:schemeClr val="bg1"/>
              </a:solidFill>
            </a:endParaRPr>
          </a:p>
        </p:txBody>
      </p:sp>
      <p:cxnSp>
        <p:nvCxnSpPr>
          <p:cNvPr id="16" name="Connecteur en angle 15"/>
          <p:cNvCxnSpPr>
            <a:stCxn id="10" idx="2"/>
            <a:endCxn id="11" idx="0"/>
          </p:cNvCxnSpPr>
          <p:nvPr/>
        </p:nvCxnSpPr>
        <p:spPr>
          <a:xfrm rot="5400000">
            <a:off x="2627600" y="2760070"/>
            <a:ext cx="1332216" cy="2304264"/>
          </a:xfrm>
          <a:prstGeom prst="bentConnector3">
            <a:avLst>
              <a:gd name="adj1" fmla="val 50000"/>
            </a:avLst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en angle 17"/>
          <p:cNvCxnSpPr>
            <a:stCxn id="10" idx="2"/>
            <a:endCxn id="12" idx="0"/>
          </p:cNvCxnSpPr>
          <p:nvPr/>
        </p:nvCxnSpPr>
        <p:spPr>
          <a:xfrm rot="16200000" flipH="1">
            <a:off x="4986016" y="2705918"/>
            <a:ext cx="1332216" cy="2412568"/>
          </a:xfrm>
          <a:prstGeom prst="bentConnector3">
            <a:avLst>
              <a:gd name="adj1" fmla="val 50000"/>
            </a:avLst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1988840"/>
            <a:ext cx="7859216" cy="413732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Ü"/>
            </a:pPr>
            <a:r>
              <a:rPr lang="en-US" sz="2800" dirty="0" smtClean="0">
                <a:cs typeface="Arial" charset="0"/>
              </a:rPr>
              <a:t> </a:t>
            </a:r>
            <a:r>
              <a:rPr lang="en-US" sz="2800" b="1" dirty="0" smtClean="0">
                <a:cs typeface="Arial" charset="0"/>
              </a:rPr>
              <a:t>INASanté </a:t>
            </a:r>
            <a:r>
              <a:rPr lang="en-US" sz="2800" b="1" dirty="0">
                <a:cs typeface="Arial" charset="0"/>
              </a:rPr>
              <a:t>is </a:t>
            </a:r>
            <a:r>
              <a:rPr lang="en-US" sz="2800" b="1" dirty="0" smtClean="0">
                <a:cs typeface="Arial" charset="0"/>
              </a:rPr>
              <a:t>:</a:t>
            </a:r>
            <a:r>
              <a:rPr lang="en-US" sz="2800" dirty="0" smtClean="0">
                <a:cs typeface="Arial" charset="0"/>
              </a:rPr>
              <a:t>	</a:t>
            </a:r>
            <a:r>
              <a:rPr lang="en-US" sz="2800" dirty="0" smtClean="0">
                <a:solidFill>
                  <a:srgbClr val="000000"/>
                </a:solidFill>
              </a:rPr>
              <a:t>	</a:t>
            </a:r>
          </a:p>
          <a:p>
            <a:pPr marL="1257300" lvl="3" indent="0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0000"/>
                </a:solidFill>
              </a:rPr>
              <a:t> Public</a:t>
            </a:r>
          </a:p>
          <a:p>
            <a:pPr marL="1257300" lvl="3" indent="0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0000"/>
                </a:solidFill>
              </a:rPr>
              <a:t> Independent </a:t>
            </a:r>
          </a:p>
          <a:p>
            <a:pPr marL="1257300" lvl="3" indent="0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0000"/>
                </a:solidFill>
              </a:rPr>
              <a:t> Non-Administrative</a:t>
            </a:r>
          </a:p>
          <a:p>
            <a:pPr marL="1257300" lvl="3" indent="0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0000"/>
                </a:solidFill>
              </a:rPr>
              <a:t> Scientific Authority </a:t>
            </a:r>
            <a:endParaRPr lang="fr-FR" sz="2800" dirty="0" smtClean="0">
              <a:solidFill>
                <a:srgbClr val="000000"/>
              </a:solidFill>
            </a:endParaRPr>
          </a:p>
        </p:txBody>
      </p:sp>
      <p:pic>
        <p:nvPicPr>
          <p:cNvPr id="4" name="Picture 2" descr="C:\Users\w.allouche\Pictures\INA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753787" cy="857232"/>
          </a:xfrm>
          <a:prstGeom prst="rect">
            <a:avLst/>
          </a:prstGeom>
          <a:noFill/>
        </p:spPr>
      </p:pic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1844824"/>
            <a:ext cx="1908000" cy="1350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0" y="571480"/>
            <a:ext cx="9144000" cy="1057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Legal</a:t>
            </a: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form</a:t>
            </a:r>
            <a:endParaRPr kumimoji="0" lang="fr-FR" sz="3200" b="0" i="0" u="none" strike="noStrike" kern="1200" cap="none" spc="0" normalizeH="0" baseline="-25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.allouche\Pictures\INA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753787" cy="857232"/>
          </a:xfrm>
          <a:prstGeom prst="rect">
            <a:avLst/>
          </a:prstGeom>
          <a:noFill/>
        </p:spPr>
      </p:pic>
      <p:sp>
        <p:nvSpPr>
          <p:cNvPr id="5" name="Espace réservé du contenu 2"/>
          <p:cNvSpPr txBox="1">
            <a:spLocks/>
          </p:cNvSpPr>
          <p:nvPr/>
        </p:nvSpPr>
        <p:spPr>
          <a:xfrm>
            <a:off x="755576" y="1988840"/>
            <a:ext cx="7859216" cy="44644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200"/>
              </a:lnSpc>
              <a:spcAft>
                <a:spcPts val="600"/>
              </a:spcAft>
              <a:buClr>
                <a:srgbClr val="C00000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 Our values :	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1257300" lvl="3" indent="0">
              <a:lnSpc>
                <a:spcPts val="4200"/>
              </a:lnSpc>
              <a:spcAft>
                <a:spcPts val="600"/>
              </a:spcAft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800" dirty="0" smtClean="0">
                <a:solidFill>
                  <a:srgbClr val="000000"/>
                </a:solidFill>
              </a:rPr>
              <a:t>Scientific Rigor </a:t>
            </a:r>
          </a:p>
          <a:p>
            <a:pPr marL="1257300" lvl="3" indent="0">
              <a:lnSpc>
                <a:spcPts val="4200"/>
              </a:lnSpc>
              <a:spcAft>
                <a:spcPts val="600"/>
              </a:spcAft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0000"/>
                </a:solidFill>
              </a:rPr>
              <a:t> Trans-</a:t>
            </a:r>
            <a:r>
              <a:rPr lang="en-US" sz="2800" dirty="0" err="1" smtClean="0">
                <a:solidFill>
                  <a:srgbClr val="000000"/>
                </a:solidFill>
              </a:rPr>
              <a:t>disciplinarity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</a:p>
          <a:p>
            <a:pPr marL="1257300" lvl="3" indent="0">
              <a:lnSpc>
                <a:spcPts val="4200"/>
              </a:lnSpc>
              <a:spcAft>
                <a:spcPts val="600"/>
              </a:spcAft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0000"/>
                </a:solidFill>
              </a:rPr>
              <a:t> Independence</a:t>
            </a:r>
          </a:p>
          <a:p>
            <a:pPr marL="1257300" lvl="3" indent="0">
              <a:lnSpc>
                <a:spcPts val="4200"/>
              </a:lnSpc>
              <a:spcAft>
                <a:spcPts val="600"/>
              </a:spcAft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0000"/>
                </a:solidFill>
              </a:rPr>
              <a:t> Impartiality </a:t>
            </a:r>
          </a:p>
          <a:p>
            <a:pPr marL="1257300" lvl="3" indent="0">
              <a:lnSpc>
                <a:spcPts val="4200"/>
              </a:lnSpc>
              <a:spcAft>
                <a:spcPts val="600"/>
              </a:spcAft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0000"/>
                </a:solidFill>
              </a:rPr>
              <a:t> Transparence </a:t>
            </a:r>
          </a:p>
          <a:p>
            <a:pPr marL="1257300" lvl="3" indent="0">
              <a:lnSpc>
                <a:spcPts val="4200"/>
              </a:lnSpc>
              <a:spcAft>
                <a:spcPts val="600"/>
              </a:spcAft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0000"/>
                </a:solidFill>
              </a:rPr>
              <a:t> Efficiency</a:t>
            </a:r>
            <a:r>
              <a:rPr lang="fr-FR" sz="2800" dirty="0" smtClean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0" y="571480"/>
            <a:ext cx="9144000" cy="1057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en-US" sz="3200" b="1" dirty="0" smtClean="0">
                <a:solidFill>
                  <a:srgbClr val="C00000"/>
                </a:solidFill>
              </a:rPr>
              <a:t>INASanté Values</a:t>
            </a:r>
            <a:endParaRPr kumimoji="0" lang="fr-FR" sz="3200" b="0" i="0" u="none" strike="noStrike" kern="1200" cap="none" spc="0" normalizeH="0" baseline="-25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.allouche\Pictures\INA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753787" cy="857232"/>
          </a:xfrm>
          <a:prstGeom prst="rect">
            <a:avLst/>
          </a:prstGeom>
          <a:noFill/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0" y="571480"/>
            <a:ext cx="9144000" cy="1057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en-US" sz="3200" b="1" dirty="0" smtClean="0">
                <a:solidFill>
                  <a:srgbClr val="C00000"/>
                </a:solidFill>
              </a:rPr>
              <a:t>INASanté </a:t>
            </a:r>
            <a:r>
              <a:rPr lang="fr-FR" sz="3200" b="1" dirty="0" smtClean="0">
                <a:solidFill>
                  <a:srgbClr val="C00000"/>
                </a:solidFill>
              </a:rPr>
              <a:t>Missions</a:t>
            </a:r>
            <a:endParaRPr kumimoji="0" lang="fr-FR" sz="3200" b="0" i="0" u="none" strike="noStrike" kern="1200" cap="none" spc="0" normalizeH="0" baseline="-25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0" y="2060848"/>
            <a:ext cx="8532440" cy="3672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914400" lvl="1" indent="-457200" algn="just" fontAlgn="base">
              <a:lnSpc>
                <a:spcPct val="110000"/>
              </a:lnSpc>
              <a:spcBef>
                <a:spcPct val="0"/>
              </a:spcBef>
              <a:spcAft>
                <a:spcPts val="4200"/>
              </a:spcAft>
              <a:buClr>
                <a:srgbClr val="C00000"/>
              </a:buClr>
              <a:buSzPct val="100000"/>
              <a:buFont typeface="Wingdings" pitchFamily="2" charset="2"/>
              <a:buChar char=""/>
            </a:pPr>
            <a:r>
              <a:rPr lang="en-US" sz="2800" dirty="0" smtClean="0">
                <a:cs typeface="Arial" charset="0"/>
              </a:rPr>
              <a:t>Health Technology </a:t>
            </a:r>
            <a:r>
              <a:rPr lang="en-US" sz="2800" dirty="0" smtClean="0">
                <a:cs typeface="Arial" charset="0"/>
              </a:rPr>
              <a:t>Assessment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charset="0"/>
            </a:endParaRPr>
          </a:p>
          <a:p>
            <a:pPr marL="914400" lvl="1" indent="-457200" algn="just" fontAlgn="base">
              <a:lnSpc>
                <a:spcPct val="110000"/>
              </a:lnSpc>
              <a:spcBef>
                <a:spcPct val="0"/>
              </a:spcBef>
              <a:spcAft>
                <a:spcPts val="4200"/>
              </a:spcAft>
              <a:buClr>
                <a:srgbClr val="C00000"/>
              </a:buClr>
              <a:buSzPct val="100000"/>
              <a:buFont typeface="Wingdings" pitchFamily="2" charset="2"/>
              <a:buChar char=""/>
            </a:pPr>
            <a:r>
              <a:rPr lang="en-US" sz="2800" dirty="0" smtClean="0">
                <a:cs typeface="Arial" charset="0"/>
              </a:rPr>
              <a:t>Accreditation of public and private health </a:t>
            </a:r>
            <a:r>
              <a:rPr lang="en-US" sz="2800" dirty="0" smtClean="0">
                <a:cs typeface="Arial" charset="0"/>
              </a:rPr>
              <a:t>institutions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charset="0"/>
            </a:endParaRPr>
          </a:p>
          <a:p>
            <a:pPr marL="914400" lvl="1" indent="-457200" algn="just" fontAlgn="base">
              <a:lnSpc>
                <a:spcPct val="110000"/>
              </a:lnSpc>
              <a:spcBef>
                <a:spcPct val="0"/>
              </a:spcBef>
              <a:spcAft>
                <a:spcPts val="4200"/>
              </a:spcAft>
              <a:buClr>
                <a:srgbClr val="C00000"/>
              </a:buClr>
              <a:buSzPct val="100000"/>
              <a:buFont typeface="Wingdings" pitchFamily="2" charset="2"/>
              <a:buChar char=""/>
            </a:pPr>
            <a:r>
              <a:rPr lang="en-US" sz="2800" dirty="0" smtClean="0">
                <a:cs typeface="Arial" charset="0"/>
              </a:rPr>
              <a:t>Information of professionals and </a:t>
            </a:r>
            <a:r>
              <a:rPr lang="en-US" sz="2800" dirty="0" smtClean="0">
                <a:cs typeface="Arial" charset="0"/>
              </a:rPr>
              <a:t>citizens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2717</TotalTime>
  <Words>787</Words>
  <Application>Microsoft Office PowerPoint</Application>
  <PresentationFormat>Affichage à l'écran (4:3)</PresentationFormat>
  <Paragraphs>157</Paragraphs>
  <Slides>24</Slides>
  <Notes>18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5" baseType="lpstr">
      <vt:lpstr>Thème Office</vt:lpstr>
      <vt:lpstr>Tunisian HTA Experience</vt:lpstr>
      <vt:lpstr>Tunisian Health Care System (1)</vt:lpstr>
      <vt:lpstr>Tunisian Health Care System (2)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THANK YOU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w.allouche</dc:creator>
  <cp:lastModifiedBy>h.grati</cp:lastModifiedBy>
  <cp:revision>224</cp:revision>
  <dcterms:created xsi:type="dcterms:W3CDTF">2015-11-16T10:26:15Z</dcterms:created>
  <dcterms:modified xsi:type="dcterms:W3CDTF">2015-11-20T14:22:34Z</dcterms:modified>
</cp:coreProperties>
</file>