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notesMasterIdLst>
    <p:notesMasterId r:id="rId21"/>
  </p:notesMasterIdLst>
  <p:handoutMasterIdLst>
    <p:handoutMasterId r:id="rId22"/>
  </p:handoutMasterIdLst>
  <p:sldIdLst>
    <p:sldId id="259" r:id="rId2"/>
    <p:sldId id="282" r:id="rId3"/>
    <p:sldId id="344" r:id="rId4"/>
    <p:sldId id="354" r:id="rId5"/>
    <p:sldId id="332" r:id="rId6"/>
    <p:sldId id="357" r:id="rId7"/>
    <p:sldId id="330" r:id="rId8"/>
    <p:sldId id="343" r:id="rId9"/>
    <p:sldId id="342" r:id="rId10"/>
    <p:sldId id="329" r:id="rId11"/>
    <p:sldId id="328" r:id="rId12"/>
    <p:sldId id="331" r:id="rId13"/>
    <p:sldId id="349" r:id="rId14"/>
    <p:sldId id="346" r:id="rId15"/>
    <p:sldId id="345" r:id="rId16"/>
    <p:sldId id="356" r:id="rId17"/>
    <p:sldId id="355" r:id="rId18"/>
    <p:sldId id="347" r:id="rId19"/>
    <p:sldId id="348" r:id="rId20"/>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FF"/>
    <a:srgbClr val="CC6600"/>
    <a:srgbClr val="996633"/>
    <a:srgbClr val="800000"/>
    <a:srgbClr val="FFCC00"/>
    <a:srgbClr val="FF0000"/>
    <a:srgbClr val="660033"/>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995" autoAdjust="0"/>
  </p:normalViewPr>
  <p:slideViewPr>
    <p:cSldViewPr>
      <p:cViewPr>
        <p:scale>
          <a:sx n="80" d="100"/>
          <a:sy n="80" d="100"/>
        </p:scale>
        <p:origin x="-864" y="-6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1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ru-RU"/>
          </a:p>
        </p:txBody>
      </p:sp>
      <p:sp>
        <p:nvSpPr>
          <p:cNvPr id="4198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ru-RU"/>
          </a:p>
        </p:txBody>
      </p:sp>
      <p:sp>
        <p:nvSpPr>
          <p:cNvPr id="4198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ru-RU"/>
          </a:p>
        </p:txBody>
      </p:sp>
      <p:sp>
        <p:nvSpPr>
          <p:cNvPr id="4198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E0EC5323-2C89-4757-B010-E806C661ADE8}" type="slidenum">
              <a:rPr lang="ru-RU"/>
              <a:pPr>
                <a:defRPr/>
              </a:pPr>
              <a:t>‹#›</a:t>
            </a:fld>
            <a:endParaRPr lang="ru-RU"/>
          </a:p>
        </p:txBody>
      </p:sp>
    </p:spTree>
    <p:extLst>
      <p:ext uri="{BB962C8B-B14F-4D97-AF65-F5344CB8AC3E}">
        <p14:creationId xmlns:p14="http://schemas.microsoft.com/office/powerpoint/2010/main" val="12902379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ru-RU"/>
          </a:p>
        </p:txBody>
      </p:sp>
      <p:sp>
        <p:nvSpPr>
          <p:cNvPr id="921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ru-RU"/>
          </a:p>
        </p:txBody>
      </p:sp>
      <p:sp>
        <p:nvSpPr>
          <p:cNvPr id="348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922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ru-RU"/>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9A30D94C-7A6A-472D-B0E4-1B2F5351E6B3}" type="slidenum">
              <a:rPr lang="ru-RU"/>
              <a:pPr>
                <a:defRPr/>
              </a:pPr>
              <a:t>‹#›</a:t>
            </a:fld>
            <a:endParaRPr lang="ru-RU"/>
          </a:p>
        </p:txBody>
      </p:sp>
    </p:spTree>
    <p:extLst>
      <p:ext uri="{BB962C8B-B14F-4D97-AF65-F5344CB8AC3E}">
        <p14:creationId xmlns:p14="http://schemas.microsoft.com/office/powerpoint/2010/main" val="26232900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miter lim="800000"/>
            <a:headEnd/>
            <a:tailEnd/>
          </a:ln>
        </p:spPr>
        <p:txBody>
          <a:bodyPr/>
          <a:lstStyle/>
          <a:p>
            <a:fld id="{E6A98E2F-35F5-4AD1-9D6C-89602B7936A5}" type="slidenum">
              <a:rPr lang="ru-RU" smtClean="0"/>
              <a:pPr/>
              <a:t>1</a:t>
            </a:fld>
            <a:endParaRPr lang="ru-RU"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r>
              <a:rPr lang="en-US" dirty="0" smtClean="0"/>
              <a:t>Health reform ongoing in the Kyrgyz Republic since 1996 was aimed at: </a:t>
            </a:r>
          </a:p>
          <a:p>
            <a:pPr eaLnBrk="1" hangingPunct="1"/>
            <a:r>
              <a:rPr lang="ru-RU" dirty="0" smtClean="0"/>
              <a:t>	- </a:t>
            </a:r>
            <a:r>
              <a:rPr lang="en-US" dirty="0" smtClean="0"/>
              <a:t>structural changes </a:t>
            </a:r>
            <a:endParaRPr lang="ru-RU" dirty="0" smtClean="0"/>
          </a:p>
          <a:p>
            <a:pPr eaLnBrk="1" hangingPunct="1"/>
            <a:r>
              <a:rPr lang="ru-RU" dirty="0" smtClean="0"/>
              <a:t>	-</a:t>
            </a:r>
            <a:r>
              <a:rPr lang="en-US" dirty="0" smtClean="0"/>
              <a:t>introduction of progressive financing methods</a:t>
            </a:r>
            <a:endParaRPr lang="ru-RU" dirty="0" smtClean="0"/>
          </a:p>
          <a:p>
            <a:pPr eaLnBrk="1" hangingPunct="1"/>
            <a:r>
              <a:rPr lang="ru-RU" dirty="0" smtClean="0"/>
              <a:t>	-</a:t>
            </a:r>
            <a:r>
              <a:rPr lang="en-US" dirty="0" smtClean="0"/>
              <a:t>health care quality improvement</a:t>
            </a:r>
            <a:endParaRPr lang="ru-RU" dirty="0" smtClean="0"/>
          </a:p>
          <a:p>
            <a:pPr eaLnBrk="1" hangingPunct="1"/>
            <a:endParaRPr lang="ru-RU"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miter lim="800000"/>
            <a:headEnd/>
            <a:tailEnd/>
          </a:ln>
        </p:spPr>
        <p:txBody>
          <a:bodyPr/>
          <a:lstStyle/>
          <a:p>
            <a:fld id="{F6B8F5D3-3A00-4988-9B34-BCCB8F05B9DE}" type="slidenum">
              <a:rPr lang="ru-RU" smtClean="0"/>
              <a:pPr/>
              <a:t>2</a:t>
            </a:fld>
            <a:endParaRPr lang="ru-RU"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en-US" dirty="0" smtClean="0"/>
          </a:p>
          <a:p>
            <a:r>
              <a:rPr lang="en-US" sz="1200" kern="1200" dirty="0" smtClean="0">
                <a:solidFill>
                  <a:schemeClr val="tx1"/>
                </a:solidFill>
                <a:latin typeface="Arial" pitchFamily="34" charset="0"/>
                <a:ea typeface="+mn-ea"/>
                <a:cs typeface="+mn-cs"/>
              </a:rPr>
              <a:t>Kyrgyzstan has taken major steps toward institutionalizing health reform at the</a:t>
            </a:r>
          </a:p>
          <a:p>
            <a:r>
              <a:rPr lang="en-US" sz="1200" kern="1200" dirty="0" smtClean="0">
                <a:solidFill>
                  <a:schemeClr val="tx1"/>
                </a:solidFill>
                <a:latin typeface="Arial" pitchFamily="34" charset="0"/>
                <a:ea typeface="+mn-ea"/>
                <a:cs typeface="+mn-cs"/>
              </a:rPr>
              <a:t>national level and enhancing sustainability in the long-term. Kyrgyzstan along with all</a:t>
            </a:r>
          </a:p>
          <a:p>
            <a:r>
              <a:rPr lang="en-US" sz="1200" kern="1200" dirty="0" smtClean="0">
                <a:solidFill>
                  <a:schemeClr val="tx1"/>
                </a:solidFill>
                <a:latin typeface="Arial" pitchFamily="34" charset="0"/>
                <a:ea typeface="+mn-ea"/>
                <a:cs typeface="+mn-cs"/>
              </a:rPr>
              <a:t>Former Soviet Union countries faces enormous hurdles in restructuring the health sector to</a:t>
            </a:r>
          </a:p>
          <a:p>
            <a:r>
              <a:rPr lang="en-US" sz="1200" kern="1200" dirty="0" smtClean="0">
                <a:solidFill>
                  <a:schemeClr val="tx1"/>
                </a:solidFill>
                <a:latin typeface="Arial" pitchFamily="34" charset="0"/>
                <a:ea typeface="+mn-ea"/>
                <a:cs typeface="+mn-cs"/>
              </a:rPr>
              <a:t>provide lower cost, higher quality health services to the population. </a:t>
            </a:r>
          </a:p>
          <a:p>
            <a:pPr eaLnBrk="1" hangingPunct="1"/>
            <a:r>
              <a:rPr lang="en-US" sz="1200" kern="1200" dirty="0" smtClean="0">
                <a:solidFill>
                  <a:schemeClr val="tx1"/>
                </a:solidFill>
                <a:latin typeface="Arial" pitchFamily="34" charset="0"/>
                <a:ea typeface="+mn-ea"/>
                <a:cs typeface="+mn-cs"/>
              </a:rPr>
              <a:t> </a:t>
            </a:r>
          </a:p>
          <a:p>
            <a:r>
              <a:rPr lang="en-US" sz="1200" kern="1200" dirty="0" smtClean="0">
                <a:solidFill>
                  <a:schemeClr val="tx1"/>
                </a:solidFill>
                <a:latin typeface="Arial" pitchFamily="34" charset="0"/>
                <a:ea typeface="+mn-ea"/>
                <a:cs typeface="+mn-cs"/>
              </a:rPr>
              <a:t>Kyrgyzstan’s step-by-step approach has allowed the country to keep moving forward in health reform, identifying and removing each hurdle along the way. The job is not finished and there are many important obstacles which still need to be addressed, some of which are discussed in  “Next Steps to implementation in Kyrgyz Health care principles of EBM and HTA”.</a:t>
            </a:r>
          </a:p>
          <a:p>
            <a:endParaRPr lang="en-US" sz="1200" kern="1200" dirty="0" smtClean="0">
              <a:solidFill>
                <a:schemeClr val="tx1"/>
              </a:solidFill>
              <a:latin typeface="Arial"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dirty="0" smtClean="0">
                <a:solidFill>
                  <a:schemeClr val="tx1"/>
                </a:solidFill>
                <a:latin typeface="Arial" pitchFamily="34" charset="0"/>
                <a:ea typeface="+mn-ea"/>
                <a:cs typeface="+mn-cs"/>
              </a:rPr>
              <a:t>The active Health Care reform” Den </a:t>
            </a:r>
            <a:r>
              <a:rPr lang="en-GB" sz="1200" kern="1200" dirty="0" err="1" smtClean="0">
                <a:solidFill>
                  <a:schemeClr val="tx1"/>
                </a:solidFill>
                <a:latin typeface="Arial" pitchFamily="34" charset="0"/>
                <a:ea typeface="+mn-ea"/>
                <a:cs typeface="+mn-cs"/>
              </a:rPr>
              <a:t>Sooluk</a:t>
            </a:r>
            <a:r>
              <a:rPr lang="en-GB" sz="1200" kern="1200" dirty="0" smtClean="0">
                <a:solidFill>
                  <a:schemeClr val="tx1"/>
                </a:solidFill>
                <a:latin typeface="Arial" pitchFamily="34" charset="0"/>
                <a:ea typeface="+mn-ea"/>
                <a:cs typeface="+mn-cs"/>
              </a:rPr>
              <a:t>” 2012-2016 is currently being developed by an MOH working group in which reproductive, maternal and child health care,</a:t>
            </a:r>
            <a:r>
              <a:rPr lang="en-GB" sz="1200" kern="1200" baseline="0" dirty="0" smtClean="0">
                <a:solidFill>
                  <a:schemeClr val="tx1"/>
                </a:solidFill>
                <a:latin typeface="Arial" pitchFamily="34" charset="0"/>
                <a:ea typeface="+mn-ea"/>
                <a:cs typeface="+mn-cs"/>
              </a:rPr>
              <a:t> CVD, HIV, TB</a:t>
            </a:r>
            <a:r>
              <a:rPr lang="en-GB" sz="1200" kern="1200" dirty="0" smtClean="0">
                <a:solidFill>
                  <a:schemeClr val="tx1"/>
                </a:solidFill>
                <a:latin typeface="Arial" pitchFamily="34" charset="0"/>
                <a:ea typeface="+mn-ea"/>
                <a:cs typeface="+mn-cs"/>
              </a:rPr>
              <a:t> will be a priority issues.</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latin typeface="Arial" pitchFamily="34" charset="0"/>
                <a:ea typeface="+mn-ea"/>
                <a:cs typeface="+mn-cs"/>
              </a:rPr>
              <a:t> </a:t>
            </a:r>
          </a:p>
          <a:p>
            <a:r>
              <a:rPr lang="en-US" sz="1200" kern="1200" dirty="0" smtClean="0">
                <a:solidFill>
                  <a:schemeClr val="tx1"/>
                </a:solidFill>
                <a:latin typeface="Arial" pitchFamily="34" charset="0"/>
                <a:ea typeface="+mn-ea"/>
                <a:cs typeface="+mn-cs"/>
              </a:rPr>
              <a:t>One of the reasons for the success of health reform in Kyrgyzstan is the development and</a:t>
            </a:r>
          </a:p>
          <a:p>
            <a:r>
              <a:rPr lang="en-US" sz="1200" kern="1200" dirty="0" smtClean="0">
                <a:solidFill>
                  <a:schemeClr val="tx1"/>
                </a:solidFill>
                <a:latin typeface="Arial" pitchFamily="34" charset="0"/>
                <a:ea typeface="+mn-ea"/>
                <a:cs typeface="+mn-cs"/>
              </a:rPr>
              <a:t>implementation of a comprehensive, integrated health reform model that addresses the</a:t>
            </a:r>
          </a:p>
          <a:p>
            <a:r>
              <a:rPr lang="en-US" sz="1200" kern="1200" dirty="0" smtClean="0">
                <a:solidFill>
                  <a:schemeClr val="tx1"/>
                </a:solidFill>
                <a:latin typeface="Arial" pitchFamily="34" charset="0"/>
                <a:ea typeface="+mn-ea"/>
                <a:cs typeface="+mn-cs"/>
              </a:rPr>
              <a:t>problems of the health sector. While operational strategies and plans have varied with the</a:t>
            </a:r>
          </a:p>
          <a:p>
            <a:r>
              <a:rPr lang="en-US" sz="1200" kern="1200" dirty="0" smtClean="0">
                <a:solidFill>
                  <a:schemeClr val="tx1"/>
                </a:solidFill>
                <a:latin typeface="Arial" pitchFamily="34" charset="0"/>
                <a:ea typeface="+mn-ea"/>
                <a:cs typeface="+mn-cs"/>
              </a:rPr>
              <a:t>rapidly changing environment, the basic health reform model has remained the same. It has</a:t>
            </a:r>
          </a:p>
          <a:p>
            <a:r>
              <a:rPr lang="en-US" sz="1200" kern="1200" dirty="0" smtClean="0">
                <a:solidFill>
                  <a:schemeClr val="tx1"/>
                </a:solidFill>
                <a:latin typeface="Arial" pitchFamily="34" charset="0"/>
                <a:ea typeface="+mn-ea"/>
                <a:cs typeface="+mn-cs"/>
              </a:rPr>
              <a:t>provided stability in an uncertain environment and guided the path of reform. There are</a:t>
            </a:r>
          </a:p>
          <a:p>
            <a:r>
              <a:rPr lang="en-US" sz="1200" kern="1200" dirty="0" smtClean="0">
                <a:solidFill>
                  <a:schemeClr val="tx1"/>
                </a:solidFill>
                <a:latin typeface="Arial" pitchFamily="34" charset="0"/>
                <a:ea typeface="+mn-ea"/>
                <a:cs typeface="+mn-cs"/>
              </a:rPr>
              <a:t>four main components of the health reform model: 1) Health delivery system restructuring</a:t>
            </a:r>
          </a:p>
          <a:p>
            <a:r>
              <a:rPr lang="en-US" sz="1200" kern="1200" dirty="0" smtClean="0">
                <a:solidFill>
                  <a:schemeClr val="tx1"/>
                </a:solidFill>
                <a:latin typeface="Arial" pitchFamily="34" charset="0"/>
                <a:ea typeface="+mn-ea"/>
                <a:cs typeface="+mn-cs"/>
              </a:rPr>
              <a:t>and strengthening primary health care, 2) Population involvement, 3) New provider</a:t>
            </a:r>
          </a:p>
          <a:p>
            <a:r>
              <a:rPr lang="en-US" sz="1200" kern="1200" dirty="0" smtClean="0">
                <a:solidFill>
                  <a:schemeClr val="tx1"/>
                </a:solidFill>
                <a:latin typeface="Arial" pitchFamily="34" charset="0"/>
                <a:ea typeface="+mn-ea"/>
                <a:cs typeface="+mn-cs"/>
              </a:rPr>
              <a:t>payment systems, and 4) New management information systems. Legal and policy</a:t>
            </a:r>
          </a:p>
          <a:p>
            <a:r>
              <a:rPr lang="en-US" sz="1200" kern="1200" dirty="0" smtClean="0">
                <a:solidFill>
                  <a:schemeClr val="tx1"/>
                </a:solidFill>
                <a:latin typeface="Arial" pitchFamily="34" charset="0"/>
                <a:ea typeface="+mn-ea"/>
                <a:cs typeface="+mn-cs"/>
              </a:rPr>
              <a:t>framework, and public awareness are elements of each of these components.</a:t>
            </a:r>
          </a:p>
          <a:p>
            <a:r>
              <a:rPr lang="en-US" sz="1200" kern="1200" dirty="0" smtClean="0">
                <a:solidFill>
                  <a:schemeClr val="tx1"/>
                </a:solidFill>
                <a:latin typeface="Arial" pitchFamily="34" charset="0"/>
                <a:ea typeface="+mn-ea"/>
                <a:cs typeface="+mn-cs"/>
              </a:rPr>
              <a:t>Kyrgyzstan continues to move forward implementing all the components of the health</a:t>
            </a:r>
          </a:p>
          <a:p>
            <a:r>
              <a:rPr lang="en-US" sz="1200" kern="1200" dirty="0" smtClean="0">
                <a:solidFill>
                  <a:schemeClr val="tx1"/>
                </a:solidFill>
                <a:latin typeface="Arial" pitchFamily="34" charset="0"/>
                <a:ea typeface="+mn-ea"/>
                <a:cs typeface="+mn-cs"/>
              </a:rPr>
              <a:t>reform model.</a:t>
            </a:r>
          </a:p>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85000" lnSpcReduction="10000"/>
          </a:bodyPr>
          <a:lstStyle/>
          <a:p>
            <a:pPr>
              <a:buNone/>
            </a:pPr>
            <a:r>
              <a:rPr lang="en-US" sz="1200" dirty="0" smtClean="0"/>
              <a:t>A process-oriented approach was established at the national level to develop the policy</a:t>
            </a:r>
          </a:p>
          <a:p>
            <a:pPr>
              <a:buNone/>
            </a:pPr>
            <a:r>
              <a:rPr lang="en-US" sz="1200" dirty="0" smtClean="0"/>
              <a:t>and legal framework for health reform and a step-by-step approach to implementation. A</a:t>
            </a:r>
          </a:p>
          <a:p>
            <a:pPr>
              <a:buNone/>
            </a:pPr>
            <a:r>
              <a:rPr lang="en-US" sz="1200" dirty="0" smtClean="0"/>
              <a:t>MOH and HIF Joint Working Group was established to develop health policy, strategies,</a:t>
            </a:r>
          </a:p>
          <a:p>
            <a:pPr>
              <a:buNone/>
            </a:pPr>
            <a:r>
              <a:rPr lang="en-US" sz="1200" dirty="0" smtClean="0"/>
              <a:t>and operational plans. Technical Joint Working Groups were also established to address</a:t>
            </a:r>
          </a:p>
          <a:p>
            <a:pPr>
              <a:buNone/>
            </a:pPr>
            <a:r>
              <a:rPr lang="en-US" sz="1200" dirty="0" smtClean="0"/>
              <a:t>issues such as clinical information, provider payment, pharmaceuticals, and quality</a:t>
            </a:r>
          </a:p>
          <a:p>
            <a:pPr>
              <a:buNone/>
            </a:pPr>
            <a:r>
              <a:rPr lang="en-US" sz="1200" dirty="0" smtClean="0"/>
              <a:t>assurance. The Joint Working Group process was very successful in developing a health</a:t>
            </a:r>
          </a:p>
          <a:p>
            <a:pPr>
              <a:buNone/>
            </a:pPr>
            <a:r>
              <a:rPr lang="en-US" sz="1200" dirty="0" smtClean="0"/>
              <a:t>policy framework.</a:t>
            </a:r>
          </a:p>
          <a:p>
            <a:pPr>
              <a:buNone/>
            </a:pPr>
            <a:r>
              <a:rPr lang="en-US" sz="1200" dirty="0" smtClean="0"/>
              <a:t>Work began to establish a legal framework based on the health policies developed by the</a:t>
            </a:r>
          </a:p>
          <a:p>
            <a:pPr>
              <a:buNone/>
            </a:pPr>
            <a:r>
              <a:rPr lang="en-US" sz="1200" dirty="0" smtClean="0"/>
              <a:t>MOH and HIF Joint Working Group. Many pieces of the legal framework have been put in</a:t>
            </a:r>
          </a:p>
          <a:p>
            <a:pPr>
              <a:buNone/>
            </a:pPr>
            <a:r>
              <a:rPr lang="en-US" sz="1200" dirty="0" smtClean="0"/>
              <a:t>place over the last few years. For example, national FGP regulations, Health Insurance</a:t>
            </a:r>
          </a:p>
          <a:p>
            <a:pPr>
              <a:buNone/>
            </a:pPr>
            <a:r>
              <a:rPr lang="en-US" sz="1200" dirty="0" smtClean="0"/>
              <a:t>Fund organization and provider payment regulations, regulations for health information</a:t>
            </a:r>
          </a:p>
          <a:p>
            <a:pPr>
              <a:buNone/>
            </a:pPr>
            <a:r>
              <a:rPr lang="en-US" sz="1200" dirty="0" smtClean="0"/>
              <a:t>systems, and important government decrees such as reinvestment of savings in the health</a:t>
            </a:r>
          </a:p>
          <a:p>
            <a:pPr>
              <a:buNone/>
            </a:pPr>
            <a:r>
              <a:rPr lang="en-US" sz="1200" dirty="0" smtClean="0"/>
              <a:t>sector have been approved. </a:t>
            </a:r>
          </a:p>
          <a:p>
            <a:pPr>
              <a:buNone/>
            </a:pPr>
            <a:r>
              <a:rPr lang="en-US" sz="1200" dirty="0" smtClean="0"/>
              <a:t>However, much more work is needed, particularly in the areas</a:t>
            </a:r>
          </a:p>
          <a:p>
            <a:pPr>
              <a:buNone/>
            </a:pPr>
            <a:r>
              <a:rPr lang="en-US" sz="1200" dirty="0" smtClean="0"/>
              <a:t>of allocation of budget funds, continued restructuring of the health sector, and clinical practice</a:t>
            </a:r>
            <a:r>
              <a:rPr lang="en-US" dirty="0" smtClean="0"/>
              <a:t>.</a:t>
            </a:r>
          </a:p>
          <a:p>
            <a:endParaRPr lang="en-US" dirty="0"/>
          </a:p>
        </p:txBody>
      </p:sp>
      <p:sp>
        <p:nvSpPr>
          <p:cNvPr id="4" name="Номер слайда 3"/>
          <p:cNvSpPr>
            <a:spLocks noGrp="1"/>
          </p:cNvSpPr>
          <p:nvPr>
            <p:ph type="sldNum" sz="quarter" idx="10"/>
          </p:nvPr>
        </p:nvSpPr>
        <p:spPr/>
        <p:txBody>
          <a:bodyPr/>
          <a:lstStyle/>
          <a:p>
            <a:pPr>
              <a:defRPr/>
            </a:pPr>
            <a:fld id="{9A30D94C-7A6A-472D-B0E4-1B2F5351E6B3}" type="slidenum">
              <a:rPr lang="ru-RU" smtClean="0"/>
              <a:pPr>
                <a:defRPr/>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miter lim="800000"/>
            <a:headEnd/>
            <a:tailEnd/>
          </a:ln>
        </p:spPr>
        <p:txBody>
          <a:bodyPr/>
          <a:lstStyle/>
          <a:p>
            <a:fld id="{58C0D2FF-E999-4263-8F6E-4C2272E622CF}" type="slidenum">
              <a:rPr lang="ru-RU" smtClean="0"/>
              <a:pPr/>
              <a:t>4</a:t>
            </a:fld>
            <a:endParaRPr lang="ru-RU"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marL="228600" marR="0" indent="-228600" algn="l" defTabSz="914400" rtl="0" eaLnBrk="1" fontAlgn="base" latinLnBrk="0" hangingPunct="1">
              <a:lnSpc>
                <a:spcPct val="100000"/>
              </a:lnSpc>
              <a:spcBef>
                <a:spcPct val="30000"/>
              </a:spcBef>
              <a:spcAft>
                <a:spcPct val="0"/>
              </a:spcAft>
              <a:buClrTx/>
              <a:buSzTx/>
              <a:buFontTx/>
              <a:buAutoNum type="alphaLcParenR"/>
              <a:tabLst/>
              <a:defRPr/>
            </a:pPr>
            <a:r>
              <a:rPr lang="en-US" sz="1200" kern="1200" dirty="0" smtClean="0">
                <a:solidFill>
                  <a:schemeClr val="tx1"/>
                </a:solidFill>
                <a:latin typeface="Arial" pitchFamily="34" charset="0"/>
                <a:ea typeface="+mn-ea"/>
                <a:cs typeface="+mn-cs"/>
              </a:rPr>
              <a:t>Medicinal and Control Commission (MCC) controls quality of treatment and diagnostic process. With the aim to realize the concept on rational use of drugs as well as to strengthen control over rational use of medical supplies and medical goods, the Ministry of Health of the KR has issued an order on “Drug Committee of health care facilities”.</a:t>
            </a:r>
          </a:p>
          <a:p>
            <a:pPr marL="228600" marR="0" indent="-228600" algn="l" defTabSz="914400" rtl="0" eaLnBrk="1" fontAlgn="base" latinLnBrk="0" hangingPunct="1">
              <a:lnSpc>
                <a:spcPct val="100000"/>
              </a:lnSpc>
              <a:spcBef>
                <a:spcPct val="30000"/>
              </a:spcBef>
              <a:spcAft>
                <a:spcPct val="0"/>
              </a:spcAft>
              <a:buClrTx/>
              <a:buSzTx/>
              <a:buFontTx/>
              <a:buAutoNum type="alphaLcParenR"/>
              <a:tabLst/>
              <a:defRPr/>
            </a:pPr>
            <a:r>
              <a:rPr lang="en-US" sz="1200" kern="1200" dirty="0" smtClean="0">
                <a:solidFill>
                  <a:schemeClr val="tx1"/>
                </a:solidFill>
                <a:latin typeface="Arial" pitchFamily="34" charset="0"/>
                <a:ea typeface="+mn-ea"/>
                <a:cs typeface="+mn-cs"/>
              </a:rPr>
              <a:t>Since</a:t>
            </a:r>
            <a:r>
              <a:rPr lang="en-US" sz="1200" kern="1200" baseline="0" dirty="0" smtClean="0">
                <a:solidFill>
                  <a:schemeClr val="tx1"/>
                </a:solidFill>
                <a:latin typeface="Arial" pitchFamily="34" charset="0"/>
                <a:ea typeface="+mn-ea"/>
                <a:cs typeface="+mn-cs"/>
              </a:rPr>
              <a:t> 2009</a:t>
            </a:r>
            <a:r>
              <a:rPr lang="en-US" sz="1200" kern="1200" dirty="0" smtClean="0">
                <a:solidFill>
                  <a:schemeClr val="tx1"/>
                </a:solidFill>
                <a:latin typeface="Arial" pitchFamily="34" charset="0"/>
                <a:ea typeface="+mn-ea"/>
                <a:cs typeface="+mn-cs"/>
              </a:rPr>
              <a:t> continuous quality improvement system (CQIS) has been implemented in Kyrgyzstan. CQIS is a management approach that tends to ensure quality health care and effective use of the existing resources. It is implemented as a consecutive stage after the training and, in essence, this process represents monitoring and evaluation of the training effectiveness at the practical level. </a:t>
            </a:r>
          </a:p>
          <a:p>
            <a:endParaRPr lang="en-US" sz="1200" kern="1200" dirty="0" smtClean="0">
              <a:solidFill>
                <a:schemeClr val="tx1"/>
              </a:solidFill>
              <a:latin typeface="Arial" pitchFamily="34" charset="0"/>
              <a:ea typeface="+mn-ea"/>
              <a:cs typeface="+mn-cs"/>
            </a:endParaRPr>
          </a:p>
          <a:p>
            <a:r>
              <a:rPr lang="en-US" sz="1200" kern="1200" dirty="0" smtClean="0">
                <a:solidFill>
                  <a:schemeClr val="tx1"/>
                </a:solidFill>
                <a:latin typeface="Arial" pitchFamily="34" charset="0"/>
                <a:ea typeface="+mn-ea"/>
                <a:cs typeface="+mn-cs"/>
              </a:rPr>
              <a:t>For the purpose to improve health services quality management methods, control over rational and effective use of funds of mandatory health insurance (MHI) in 2002 the MOH KR adopted an order #297 by approving the Regulation on “Health care quality management in mandatory health insurance system” as per which health care quality management was determined as a complex of measures based on monitoring and analysis of indicators of health services providers activities and population health indicators. This complex of measures consists of quality expertise of health care, monitoring, analysis and evaluation of findings.   </a:t>
            </a:r>
          </a:p>
          <a:p>
            <a:r>
              <a:rPr lang="en-US" sz="1200" kern="1200" dirty="0" smtClean="0">
                <a:solidFill>
                  <a:schemeClr val="tx1"/>
                </a:solidFill>
                <a:latin typeface="Arial" pitchFamily="34" charset="0"/>
                <a:ea typeface="+mn-ea"/>
                <a:cs typeface="+mn-cs"/>
              </a:rPr>
              <a:t>Health care quality expertise is conducted by physicians/experts of Mandatory Health Insurance Fund and its Territorial Departments by controlling of medical cards of in-patient and out-patient patient (in FGP, FMC) and their compliance to clinical protocols. Hospital, FGP/FMC activities indicators, succession indicators are used for monitoring. Analysis and evaluation of health services for the population are made based on monitoring results.    </a:t>
            </a:r>
          </a:p>
          <a:p>
            <a:pPr marL="228600" marR="0" indent="-228600" algn="l" defTabSz="914400" rtl="0" eaLnBrk="1" fontAlgn="base" latinLnBrk="0" hangingPunct="1">
              <a:lnSpc>
                <a:spcPct val="100000"/>
              </a:lnSpc>
              <a:spcBef>
                <a:spcPct val="30000"/>
              </a:spcBef>
              <a:spcAft>
                <a:spcPct val="0"/>
              </a:spcAft>
              <a:buClrTx/>
              <a:buSzTx/>
              <a:buFontTx/>
              <a:buNone/>
              <a:tabLst/>
              <a:defRPr/>
            </a:pPr>
            <a:endParaRPr lang="ru-RU" dirty="0" smtClean="0"/>
          </a:p>
          <a:p>
            <a:pPr eaLnBrk="1" hangingPunct="1"/>
            <a:endParaRPr lang="ru-RU" dirty="0" smtClean="0"/>
          </a:p>
          <a:p>
            <a:pPr eaLnBrk="1" hangingPunct="1"/>
            <a:endParaRPr lang="ru-RU"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miter lim="800000"/>
            <a:headEnd/>
            <a:tailEnd/>
          </a:ln>
        </p:spPr>
        <p:txBody>
          <a:bodyPr/>
          <a:lstStyle/>
          <a:p>
            <a:fld id="{58C0D2FF-E999-4263-8F6E-4C2272E622CF}" type="slidenum">
              <a:rPr lang="ru-RU" smtClean="0"/>
              <a:pPr/>
              <a:t>5</a:t>
            </a:fld>
            <a:endParaRPr lang="ru-RU"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marL="228600" marR="0" indent="-228600" algn="l" defTabSz="914400" rtl="0" eaLnBrk="1" fontAlgn="base" latinLnBrk="0" hangingPunct="1">
              <a:lnSpc>
                <a:spcPct val="100000"/>
              </a:lnSpc>
              <a:spcBef>
                <a:spcPct val="30000"/>
              </a:spcBef>
              <a:spcAft>
                <a:spcPct val="0"/>
              </a:spcAft>
              <a:buClrTx/>
              <a:buSzTx/>
              <a:buFontTx/>
              <a:buAutoNum type="arabicParenR"/>
              <a:tabLst/>
              <a:defRPr/>
            </a:pPr>
            <a:r>
              <a:rPr lang="en-US" sz="800" kern="1200" dirty="0" smtClean="0">
                <a:solidFill>
                  <a:schemeClr val="tx1"/>
                </a:solidFill>
                <a:latin typeface="Arial" pitchFamily="34" charset="0"/>
                <a:ea typeface="+mn-ea"/>
                <a:cs typeface="+mn-cs"/>
              </a:rPr>
              <a:t>In 2006 the Ministry of Health of the KR adopted EBM development strategy that aimed at creating a sustainable system of development, implementation and monitoring of clinical guidelines and protocols (CG/CP) and further promotion of EBM principles into health care and education systems of Kyrgyzstan</a:t>
            </a:r>
          </a:p>
          <a:p>
            <a:pPr marL="228600" marR="0" indent="-228600" algn="l" defTabSz="914400" rtl="0" eaLnBrk="1" fontAlgn="base" latinLnBrk="0" hangingPunct="1">
              <a:lnSpc>
                <a:spcPct val="100000"/>
              </a:lnSpc>
              <a:spcBef>
                <a:spcPct val="30000"/>
              </a:spcBef>
              <a:spcAft>
                <a:spcPct val="0"/>
              </a:spcAft>
              <a:buClrTx/>
              <a:buSzTx/>
              <a:buFontTx/>
              <a:buAutoNum type="arabicParenR"/>
              <a:tabLst/>
              <a:defRPr/>
            </a:pPr>
            <a:r>
              <a:rPr lang="en-US" sz="1200" kern="1200" dirty="0" smtClean="0">
                <a:solidFill>
                  <a:schemeClr val="tx1"/>
                </a:solidFill>
                <a:latin typeface="Arial" pitchFamily="34" charset="0"/>
                <a:ea typeface="+mn-ea"/>
                <a:cs typeface="+mn-cs"/>
              </a:rPr>
              <a:t>Measures on quality reconstruction and undergraduate and postgraduate education systems</a:t>
            </a:r>
            <a:r>
              <a:rPr lang="ru-RU" sz="1200" kern="1200" dirty="0" smtClean="0">
                <a:solidFill>
                  <a:schemeClr val="tx1"/>
                </a:solidFill>
                <a:latin typeface="Arial" pitchFamily="34" charset="0"/>
                <a:ea typeface="+mn-ea"/>
                <a:cs typeface="+mn-cs"/>
              </a:rPr>
              <a:t>, </a:t>
            </a:r>
            <a:r>
              <a:rPr lang="en-US" sz="1200" kern="1200" dirty="0" smtClean="0">
                <a:solidFill>
                  <a:schemeClr val="tx1"/>
                </a:solidFill>
                <a:latin typeface="Arial" pitchFamily="34" charset="0"/>
                <a:ea typeface="+mn-ea"/>
                <a:cs typeface="+mn-cs"/>
              </a:rPr>
              <a:t>revision of curricula in accordance to reforms realized in health care system have become a key element of health services quality improvement</a:t>
            </a:r>
            <a:r>
              <a:rPr lang="ru-RU" sz="1200" kern="1200" dirty="0" smtClean="0">
                <a:solidFill>
                  <a:schemeClr val="tx1"/>
                </a:solidFill>
                <a:latin typeface="Arial" pitchFamily="34" charset="0"/>
                <a:ea typeface="+mn-ea"/>
                <a:cs typeface="+mn-cs"/>
              </a:rPr>
              <a:t>. </a:t>
            </a:r>
            <a:endParaRPr lang="en-US" sz="1200" kern="1200" dirty="0" smtClean="0">
              <a:solidFill>
                <a:schemeClr val="tx1"/>
              </a:solidFill>
              <a:latin typeface="Arial" pitchFamily="34" charset="0"/>
              <a:ea typeface="+mn-ea"/>
              <a:cs typeface="+mn-cs"/>
            </a:endParaRPr>
          </a:p>
          <a:p>
            <a:pPr marL="228600" marR="0" indent="-228600" algn="l" defTabSz="914400" rtl="0" eaLnBrk="1" fontAlgn="base" latinLnBrk="0" hangingPunct="1">
              <a:lnSpc>
                <a:spcPct val="100000"/>
              </a:lnSpc>
              <a:spcBef>
                <a:spcPct val="30000"/>
              </a:spcBef>
              <a:spcAft>
                <a:spcPct val="0"/>
              </a:spcAft>
              <a:buClrTx/>
              <a:buSzTx/>
              <a:buFontTx/>
              <a:buAutoNum type="arabicParenR"/>
              <a:tabLst/>
              <a:defRPr/>
            </a:pPr>
            <a:r>
              <a:rPr lang="en-US" sz="1200" kern="1200" dirty="0" smtClean="0">
                <a:solidFill>
                  <a:schemeClr val="tx1"/>
                </a:solidFill>
                <a:latin typeface="Arial" pitchFamily="34" charset="0"/>
                <a:ea typeface="+mn-ea"/>
                <a:cs typeface="+mn-cs"/>
              </a:rPr>
              <a:t>One of the components of quality health care is patients access to basic, effective drugs. For this purpose beneficial drug supply programs (Mandatory Health Insurance Additional Program, State Benefit Package) have been developed and implemented in the primary health care level. This has served as an additional mechanism on encouraging of patients visits to these organizations.</a:t>
            </a:r>
          </a:p>
          <a:p>
            <a:pPr marL="228600" marR="0" indent="-228600" algn="l" defTabSz="914400" rtl="0" eaLnBrk="1" fontAlgn="base" latinLnBrk="0" hangingPunct="1">
              <a:lnSpc>
                <a:spcPct val="100000"/>
              </a:lnSpc>
              <a:spcBef>
                <a:spcPct val="30000"/>
              </a:spcBef>
              <a:spcAft>
                <a:spcPct val="0"/>
              </a:spcAft>
              <a:buClrTx/>
              <a:buSzTx/>
              <a:buFontTx/>
              <a:buNone/>
              <a:tabLst/>
              <a:defRPr/>
            </a:pPr>
            <a:endParaRPr lang="en-US" sz="1200" kern="1200" dirty="0" smtClean="0">
              <a:solidFill>
                <a:schemeClr val="tx1"/>
              </a:solidFill>
              <a:latin typeface="Arial" pitchFamily="34" charset="0"/>
              <a:ea typeface="+mn-ea"/>
              <a:cs typeface="+mn-cs"/>
            </a:endParaRPr>
          </a:p>
          <a:p>
            <a:pPr marL="228600" marR="0" indent="-228600" algn="l" defTabSz="914400" rtl="0" eaLnBrk="1" fontAlgn="base" latinLnBrk="0" hangingPunct="1">
              <a:lnSpc>
                <a:spcPct val="100000"/>
              </a:lnSpc>
              <a:spcBef>
                <a:spcPct val="30000"/>
              </a:spcBef>
              <a:spcAft>
                <a:spcPct val="0"/>
              </a:spcAft>
              <a:buClrTx/>
              <a:buSzTx/>
              <a:buFontTx/>
              <a:buAutoNum type="arabicParenR"/>
              <a:tabLst/>
              <a:defRPr/>
            </a:pPr>
            <a:endParaRPr lang="en-US" sz="1200" kern="1200" dirty="0" smtClean="0">
              <a:solidFill>
                <a:schemeClr val="tx1"/>
              </a:solidFill>
              <a:latin typeface="Arial" pitchFamily="34" charset="0"/>
              <a:ea typeface="+mn-ea"/>
              <a:cs typeface="+mn-cs"/>
            </a:endParaRPr>
          </a:p>
          <a:p>
            <a:pPr eaLnBrk="1" hangingPunct="1"/>
            <a:endParaRPr lang="ru-RU" dirty="0" smtClean="0"/>
          </a:p>
          <a:p>
            <a:pPr eaLnBrk="1" hangingPunct="1"/>
            <a:endParaRPr lang="ru-RU" dirty="0" smtClean="0"/>
          </a:p>
          <a:p>
            <a:pPr eaLnBrk="1" hangingPunct="1"/>
            <a:endParaRPr lang="ru-RU"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A30D94C-7A6A-472D-B0E4-1B2F5351E6B3}" type="slidenum">
              <a:rPr lang="ru-RU" smtClean="0"/>
              <a:pPr>
                <a:defRPr/>
              </a:pPr>
              <a:t>7</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dirty="0" smtClean="0"/>
              <a:t>The key results of the survey </a:t>
            </a:r>
            <a:r>
              <a:rPr lang="en-US" sz="1200" kern="1200" dirty="0" smtClean="0">
                <a:solidFill>
                  <a:schemeClr val="tx1"/>
                </a:solidFill>
                <a:latin typeface="Arial" pitchFamily="34" charset="0"/>
                <a:ea typeface="+mn-ea"/>
                <a:cs typeface="+mn-cs"/>
              </a:rPr>
              <a:t>on current situation of guidelines and protocols development and implementation at country level</a:t>
            </a:r>
            <a:endParaRPr lang="en-US" dirty="0"/>
          </a:p>
        </p:txBody>
      </p:sp>
      <p:sp>
        <p:nvSpPr>
          <p:cNvPr id="4" name="Номер слайда 3"/>
          <p:cNvSpPr>
            <a:spLocks noGrp="1"/>
          </p:cNvSpPr>
          <p:nvPr>
            <p:ph type="sldNum" sz="quarter" idx="10"/>
          </p:nvPr>
        </p:nvSpPr>
        <p:spPr/>
        <p:txBody>
          <a:bodyPr/>
          <a:lstStyle/>
          <a:p>
            <a:pPr>
              <a:defRPr/>
            </a:pPr>
            <a:fld id="{9A30D94C-7A6A-472D-B0E4-1B2F5351E6B3}" type="slidenum">
              <a:rPr lang="ru-RU" smtClean="0"/>
              <a:pPr>
                <a:defRPr/>
              </a:pPr>
              <a:t>8</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Arial" pitchFamily="34" charset="0"/>
                <a:ea typeface="+mn-ea"/>
                <a:cs typeface="+mn-cs"/>
              </a:rPr>
              <a:t>The Ministry of Health, </a:t>
            </a:r>
            <a:r>
              <a:rPr lang="en-US" sz="1200" kern="1200" dirty="0" smtClean="0">
                <a:solidFill>
                  <a:schemeClr val="tx1"/>
                </a:solidFill>
                <a:latin typeface="Arial" pitchFamily="34" charset="0"/>
                <a:ea typeface="+mn-ea"/>
                <a:cs typeface="+mn-cs"/>
              </a:rPr>
              <a:t> determining policy and general health services quality improvement strategy;</a:t>
            </a:r>
            <a:r>
              <a:rPr lang="en-US" sz="1200" b="1" kern="1200" dirty="0" smtClean="0">
                <a:solidFill>
                  <a:schemeClr val="tx1"/>
                </a:solidFill>
                <a:latin typeface="Arial" pitchFamily="34" charset="0"/>
                <a:ea typeface="+mn-ea"/>
                <a:cs typeface="+mn-cs"/>
              </a:rPr>
              <a:t> </a:t>
            </a:r>
            <a:endParaRPr lang="en-US" sz="1200" kern="1200" dirty="0" smtClean="0">
              <a:solidFill>
                <a:schemeClr val="tx1"/>
              </a:solidFill>
              <a:latin typeface="Arial" pitchFamily="34" charset="0"/>
              <a:ea typeface="+mn-ea"/>
              <a:cs typeface="+mn-cs"/>
            </a:endParaRPr>
          </a:p>
          <a:p>
            <a:r>
              <a:rPr lang="en-US" sz="1200" b="1" kern="1200" dirty="0" smtClean="0">
                <a:solidFill>
                  <a:schemeClr val="tx1"/>
                </a:solidFill>
                <a:latin typeface="Arial" pitchFamily="34" charset="0"/>
                <a:ea typeface="+mn-ea"/>
                <a:cs typeface="+mn-cs"/>
              </a:rPr>
              <a:t>Tertiary institutions</a:t>
            </a:r>
            <a:r>
              <a:rPr lang="en-US" sz="1200" kern="1200" dirty="0" smtClean="0">
                <a:solidFill>
                  <a:schemeClr val="tx1"/>
                </a:solidFill>
                <a:latin typeface="Arial" pitchFamily="34" charset="0"/>
                <a:ea typeface="+mn-ea"/>
                <a:cs typeface="+mn-cs"/>
              </a:rPr>
              <a:t> – development of clinical guidelines and protocols, methodic manuals and recommendations on various urgent health and sanitary problems of health care system (with EBMU methodic support);</a:t>
            </a:r>
          </a:p>
          <a:p>
            <a:r>
              <a:rPr lang="en-US" sz="1200" b="1" kern="1200" dirty="0" smtClean="0">
                <a:solidFill>
                  <a:schemeClr val="tx1"/>
                </a:solidFill>
                <a:latin typeface="Arial" pitchFamily="34" charset="0"/>
                <a:ea typeface="+mn-ea"/>
                <a:cs typeface="+mn-cs"/>
              </a:rPr>
              <a:t>Accreditation</a:t>
            </a:r>
            <a:r>
              <a:rPr lang="en-US" sz="1200" kern="1200" dirty="0" smtClean="0">
                <a:solidFill>
                  <a:schemeClr val="tx1"/>
                </a:solidFill>
                <a:latin typeface="Arial" pitchFamily="34" charset="0"/>
                <a:ea typeface="+mn-ea"/>
                <a:cs typeface="+mn-cs"/>
              </a:rPr>
              <a:t> management, for regulation of the capacity and capabilities of various health organizations in quality health services delivery</a:t>
            </a:r>
          </a:p>
          <a:p>
            <a:r>
              <a:rPr lang="ru-RU" sz="1200" kern="1200" dirty="0" smtClean="0">
                <a:solidFill>
                  <a:schemeClr val="tx1"/>
                </a:solidFill>
                <a:latin typeface="Arial" pitchFamily="34" charset="0"/>
                <a:ea typeface="+mn-ea"/>
                <a:cs typeface="+mn-cs"/>
              </a:rPr>
              <a:t> </a:t>
            </a:r>
            <a:endParaRPr lang="en-US" sz="1200" kern="1200" dirty="0" smtClean="0">
              <a:solidFill>
                <a:schemeClr val="tx1"/>
              </a:solidFill>
              <a:latin typeface="Arial"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A30D94C-7A6A-472D-B0E4-1B2F5351E6B3}" type="slidenum">
              <a:rPr lang="ru-RU" smtClean="0"/>
              <a:pPr>
                <a:defRPr/>
              </a:pPr>
              <a:t>12</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t>The MOH in Kyrgyzstan has been successful in coordinating and integrating contributions from a multitude of donors including USAID, the World Bank, WHO, the British Know, How Fund, GIZ, the Swiss Development Agency, and the Asian Development Bank </a:t>
            </a:r>
            <a:r>
              <a:rPr lang="en-US" sz="1200" dirty="0" err="1" smtClean="0"/>
              <a:t>e.t</a:t>
            </a:r>
            <a:r>
              <a:rPr lang="en-US" sz="1200" dirty="0" smtClean="0"/>
              <a:t>..</a:t>
            </a:r>
          </a:p>
          <a:p>
            <a:r>
              <a:rPr lang="en-US" sz="1200" dirty="0" smtClean="0"/>
              <a:t>Many of </a:t>
            </a:r>
            <a:r>
              <a:rPr lang="en-US" sz="1200" dirty="0" err="1" smtClean="0"/>
              <a:t>ZdravReform’s</a:t>
            </a:r>
            <a:r>
              <a:rPr lang="en-US" sz="1200" dirty="0" smtClean="0"/>
              <a:t> (USAID) Central Asia program strategies have been developed and tested in Kyrgyzstan, including criteria for a successful demonstration project and the demonstration widening or roll-out process; collaboration with the World Bank; the contribution of health reform to economic restructuring and democratic transition; development of a successful regional program; and integration of infectious diseases and reproductive health into primary health care to increase sustainability and health sector efficiency. In addition, Kyrgyzstan has contributed many “lessons learned” which inform and improve the health reform process throughout the Former Soviet Union.</a:t>
            </a:r>
          </a:p>
          <a:p>
            <a:endParaRPr lang="en-US" dirty="0"/>
          </a:p>
        </p:txBody>
      </p:sp>
      <p:sp>
        <p:nvSpPr>
          <p:cNvPr id="4" name="Номер слайда 3"/>
          <p:cNvSpPr>
            <a:spLocks noGrp="1"/>
          </p:cNvSpPr>
          <p:nvPr>
            <p:ph type="sldNum" sz="quarter" idx="10"/>
          </p:nvPr>
        </p:nvSpPr>
        <p:spPr/>
        <p:txBody>
          <a:bodyPr/>
          <a:lstStyle/>
          <a:p>
            <a:pPr>
              <a:defRPr/>
            </a:pPr>
            <a:fld id="{9A30D94C-7A6A-472D-B0E4-1B2F5351E6B3}" type="slidenum">
              <a:rPr lang="ru-RU" smtClean="0"/>
              <a:pPr>
                <a:defRPr/>
              </a:pPr>
              <a:t>14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65D9294E-5075-4607-9E93-993FF9BA96F7}" type="slidenum">
              <a:rPr lang="ru-RU" smtClean="0"/>
              <a:pPr>
                <a:defRPr/>
              </a:pPr>
              <a:t>‹#›</a:t>
            </a:fld>
            <a:endParaRPr lang="ru-RU"/>
          </a:p>
        </p:txBody>
      </p:sp>
    </p:spTree>
    <p:extLst>
      <p:ext uri="{BB962C8B-B14F-4D97-AF65-F5344CB8AC3E}">
        <p14:creationId xmlns:p14="http://schemas.microsoft.com/office/powerpoint/2010/main" val="4029271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27BD96FA-5016-4358-9225-1BDF294761FD}" type="slidenum">
              <a:rPr lang="ru-RU" smtClean="0"/>
              <a:pPr>
                <a:defRPr/>
              </a:pPr>
              <a:t>‹#›</a:t>
            </a:fld>
            <a:endParaRPr lang="ru-RU"/>
          </a:p>
        </p:txBody>
      </p:sp>
    </p:spTree>
    <p:extLst>
      <p:ext uri="{BB962C8B-B14F-4D97-AF65-F5344CB8AC3E}">
        <p14:creationId xmlns:p14="http://schemas.microsoft.com/office/powerpoint/2010/main" val="166548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6BBA1222-0262-46F6-8491-7953EED4C5E5}" type="slidenum">
              <a:rPr lang="ru-RU" smtClean="0"/>
              <a:pPr>
                <a:defRPr/>
              </a:pPr>
              <a:t>‹#›</a:t>
            </a:fld>
            <a:endParaRPr lang="ru-RU"/>
          </a:p>
        </p:txBody>
      </p:sp>
    </p:spTree>
    <p:extLst>
      <p:ext uri="{BB962C8B-B14F-4D97-AF65-F5344CB8AC3E}">
        <p14:creationId xmlns:p14="http://schemas.microsoft.com/office/powerpoint/2010/main" val="131705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91BDB084-C99E-404F-BAD2-5B630774E1F6}" type="slidenum">
              <a:rPr lang="ru-RU" smtClean="0"/>
              <a:pPr>
                <a:defRPr/>
              </a:pPr>
              <a:t>‹#›</a:t>
            </a:fld>
            <a:endParaRPr lang="ru-RU"/>
          </a:p>
        </p:txBody>
      </p:sp>
    </p:spTree>
    <p:extLst>
      <p:ext uri="{BB962C8B-B14F-4D97-AF65-F5344CB8AC3E}">
        <p14:creationId xmlns:p14="http://schemas.microsoft.com/office/powerpoint/2010/main" val="3625241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B95CA721-7AAF-4AC1-ABF7-DC7BBCC08463}" type="slidenum">
              <a:rPr lang="ru-RU" smtClean="0"/>
              <a:pPr>
                <a:defRPr/>
              </a:pPr>
              <a:t>‹#›</a:t>
            </a:fld>
            <a:endParaRPr lang="ru-RU"/>
          </a:p>
        </p:txBody>
      </p:sp>
    </p:spTree>
    <p:extLst>
      <p:ext uri="{BB962C8B-B14F-4D97-AF65-F5344CB8AC3E}">
        <p14:creationId xmlns:p14="http://schemas.microsoft.com/office/powerpoint/2010/main" val="790004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F3E4311E-DFF9-4184-8C96-3C952C1B897B}" type="slidenum">
              <a:rPr lang="ru-RU" smtClean="0"/>
              <a:pPr>
                <a:defRPr/>
              </a:pPr>
              <a:t>‹#›</a:t>
            </a:fld>
            <a:endParaRPr lang="ru-RU"/>
          </a:p>
        </p:txBody>
      </p:sp>
    </p:spTree>
    <p:extLst>
      <p:ext uri="{BB962C8B-B14F-4D97-AF65-F5344CB8AC3E}">
        <p14:creationId xmlns:p14="http://schemas.microsoft.com/office/powerpoint/2010/main" val="617001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a:defRPr/>
            </a:pPr>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9647F0B5-DD86-4E4C-9C57-D2ABCEB12EED}" type="slidenum">
              <a:rPr lang="ru-RU" smtClean="0"/>
              <a:pPr>
                <a:defRPr/>
              </a:pPr>
              <a:t>‹#›</a:t>
            </a:fld>
            <a:endParaRPr lang="ru-RU"/>
          </a:p>
        </p:txBody>
      </p:sp>
    </p:spTree>
    <p:extLst>
      <p:ext uri="{BB962C8B-B14F-4D97-AF65-F5344CB8AC3E}">
        <p14:creationId xmlns:p14="http://schemas.microsoft.com/office/powerpoint/2010/main" val="54952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a:defRPr/>
            </a:pPr>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EBD20B69-7A8C-45A0-B87F-21AEF62085D7}" type="slidenum">
              <a:rPr lang="ru-RU" smtClean="0"/>
              <a:pPr>
                <a:defRPr/>
              </a:pPr>
              <a:t>‹#›</a:t>
            </a:fld>
            <a:endParaRPr lang="ru-RU"/>
          </a:p>
        </p:txBody>
      </p:sp>
    </p:spTree>
    <p:extLst>
      <p:ext uri="{BB962C8B-B14F-4D97-AF65-F5344CB8AC3E}">
        <p14:creationId xmlns:p14="http://schemas.microsoft.com/office/powerpoint/2010/main" val="1655442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3FE85726-8200-45B3-A3D0-B7B253386B7C}" type="slidenum">
              <a:rPr lang="ru-RU" smtClean="0"/>
              <a:pPr>
                <a:defRPr/>
              </a:pPr>
              <a:t>‹#›</a:t>
            </a:fld>
            <a:endParaRPr lang="ru-RU"/>
          </a:p>
        </p:txBody>
      </p:sp>
    </p:spTree>
    <p:extLst>
      <p:ext uri="{BB962C8B-B14F-4D97-AF65-F5344CB8AC3E}">
        <p14:creationId xmlns:p14="http://schemas.microsoft.com/office/powerpoint/2010/main" val="3144556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047F6675-5850-4275-A183-D8ED4E0409EC}" type="slidenum">
              <a:rPr lang="ru-RU" smtClean="0"/>
              <a:pPr>
                <a:defRPr/>
              </a:pPr>
              <a:t>‹#›</a:t>
            </a:fld>
            <a:endParaRPr lang="ru-RU"/>
          </a:p>
        </p:txBody>
      </p:sp>
    </p:spTree>
    <p:extLst>
      <p:ext uri="{BB962C8B-B14F-4D97-AF65-F5344CB8AC3E}">
        <p14:creationId xmlns:p14="http://schemas.microsoft.com/office/powerpoint/2010/main" val="1855947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4932E263-1626-4093-88F3-D5B60602E30A}" type="slidenum">
              <a:rPr lang="ru-RU" smtClean="0"/>
              <a:pPr>
                <a:defRPr/>
              </a:pPr>
              <a:t>‹#›</a:t>
            </a:fld>
            <a:endParaRPr lang="ru-RU"/>
          </a:p>
        </p:txBody>
      </p:sp>
    </p:spTree>
    <p:extLst>
      <p:ext uri="{BB962C8B-B14F-4D97-AF65-F5344CB8AC3E}">
        <p14:creationId xmlns:p14="http://schemas.microsoft.com/office/powerpoint/2010/main" val="1615286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735E58C9-572C-40BD-A98D-20E4232A5B28}" type="slidenum">
              <a:rPr lang="ru-RU" smtClean="0"/>
              <a:pPr>
                <a:defRPr/>
              </a:pPr>
              <a:t>‹#›</a:t>
            </a:fld>
            <a:endParaRPr lang="ru-RU"/>
          </a:p>
        </p:txBody>
      </p:sp>
    </p:spTree>
    <p:extLst>
      <p:ext uri="{BB962C8B-B14F-4D97-AF65-F5344CB8AC3E}">
        <p14:creationId xmlns:p14="http://schemas.microsoft.com/office/powerpoint/2010/main" val="222315050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934835_308458349327109_4960476559087836101_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4"/>
          <p:cNvSpPr>
            <a:spLocks noGrp="1" noChangeArrowheads="1"/>
          </p:cNvSpPr>
          <p:nvPr>
            <p:ph type="ctrTitle"/>
          </p:nvPr>
        </p:nvSpPr>
        <p:spPr>
          <a:xfrm>
            <a:off x="827584" y="1368425"/>
            <a:ext cx="7772400" cy="1470025"/>
          </a:xfrm>
          <a:effectLst>
            <a:outerShdw dist="28398" dir="1593903" algn="ctr" rotWithShape="0">
              <a:schemeClr val="bg2">
                <a:alpha val="50000"/>
              </a:schemeClr>
            </a:outerShdw>
          </a:effectLst>
        </p:spPr>
        <p:txBody>
          <a:bodyPr>
            <a:noAutofit/>
          </a:bodyPr>
          <a:lstStyle/>
          <a:p>
            <a:pPr eaLnBrk="1" hangingPunct="1">
              <a:defRPr/>
            </a:pPr>
            <a:r>
              <a:rPr lang="en-US" sz="3200" b="1" dirty="0" smtClean="0">
                <a:solidFill>
                  <a:schemeClr val="bg1"/>
                </a:solidFill>
                <a:effectLst>
                  <a:outerShdw blurRad="38100" dist="38100" dir="2700000" algn="tl">
                    <a:srgbClr val="000000">
                      <a:alpha val="43137"/>
                    </a:srgbClr>
                  </a:outerShdw>
                </a:effectLst>
              </a:rPr>
              <a:t>Institutionalization of Health Reform </a:t>
            </a:r>
            <a:br>
              <a:rPr lang="en-US" sz="3200" b="1" dirty="0" smtClean="0">
                <a:solidFill>
                  <a:schemeClr val="bg1"/>
                </a:solidFill>
                <a:effectLst>
                  <a:outerShdw blurRad="38100" dist="38100" dir="2700000" algn="tl">
                    <a:srgbClr val="000000">
                      <a:alpha val="43137"/>
                    </a:srgbClr>
                  </a:outerShdw>
                </a:effectLst>
              </a:rPr>
            </a:br>
            <a:r>
              <a:rPr lang="en-US" sz="3200" b="1" dirty="0" smtClean="0">
                <a:solidFill>
                  <a:schemeClr val="bg1"/>
                </a:solidFill>
                <a:effectLst>
                  <a:outerShdw blurRad="38100" dist="38100" dir="2700000" algn="tl">
                    <a:srgbClr val="000000">
                      <a:alpha val="43137"/>
                    </a:srgbClr>
                  </a:outerShdw>
                </a:effectLst>
              </a:rPr>
              <a:t>in </a:t>
            </a:r>
            <a:r>
              <a:rPr lang="en-US" sz="3200" b="1" dirty="0" smtClean="0">
                <a:solidFill>
                  <a:schemeClr val="bg1"/>
                </a:solidFill>
                <a:effectLst>
                  <a:outerShdw blurRad="38100" dist="38100" dir="2700000" algn="tl">
                    <a:srgbClr val="000000">
                      <a:alpha val="43137"/>
                    </a:srgbClr>
                  </a:outerShdw>
                </a:effectLst>
              </a:rPr>
              <a:t>Kyrgyzstan as base for developing HTA initiatives </a:t>
            </a:r>
            <a:endParaRPr lang="ru-RU" sz="2800" b="1" dirty="0" smtClean="0">
              <a:solidFill>
                <a:schemeClr val="bg1"/>
              </a:solidFill>
              <a:effectLst>
                <a:outerShdw blurRad="38100" dist="38100" dir="2700000" algn="tl">
                  <a:srgbClr val="000000">
                    <a:alpha val="43137"/>
                  </a:srgbClr>
                </a:outerShdw>
              </a:effectLst>
            </a:endParaRPr>
          </a:p>
        </p:txBody>
      </p:sp>
      <p:sp>
        <p:nvSpPr>
          <p:cNvPr id="6149" name="Rectangle 5"/>
          <p:cNvSpPr>
            <a:spLocks noGrp="1" noChangeArrowheads="1"/>
          </p:cNvSpPr>
          <p:nvPr>
            <p:ph type="subTitle" idx="1"/>
          </p:nvPr>
        </p:nvSpPr>
        <p:spPr>
          <a:xfrm>
            <a:off x="428596" y="4071942"/>
            <a:ext cx="8424863" cy="1489075"/>
          </a:xfrm>
          <a:effectLst>
            <a:outerShdw dist="35921" dir="2700000" algn="ctr" rotWithShape="0">
              <a:srgbClr val="996633">
                <a:alpha val="50000"/>
              </a:srgbClr>
            </a:outerShdw>
          </a:effectLst>
        </p:spPr>
        <p:txBody>
          <a:bodyPr>
            <a:normAutofit lnSpcReduction="10000"/>
          </a:bodyPr>
          <a:lstStyle/>
          <a:p>
            <a:pPr eaLnBrk="1" hangingPunct="1">
              <a:defRPr/>
            </a:pPr>
            <a:r>
              <a:rPr lang="en-US" sz="2800" b="1" dirty="0" smtClean="0">
                <a:solidFill>
                  <a:schemeClr val="bg1"/>
                </a:solidFill>
                <a:effectLst>
                  <a:outerShdw blurRad="38100" dist="38100" dir="2700000" algn="tl">
                    <a:srgbClr val="000000"/>
                  </a:outerShdw>
                </a:effectLst>
              </a:rPr>
              <a:t>Bermet </a:t>
            </a:r>
            <a:r>
              <a:rPr lang="en-US" sz="2800" b="1" dirty="0" smtClean="0">
                <a:solidFill>
                  <a:schemeClr val="bg1"/>
                </a:solidFill>
                <a:effectLst>
                  <a:outerShdw blurRad="38100" dist="38100" dir="2700000" algn="tl">
                    <a:srgbClr val="000000"/>
                  </a:outerShdw>
                </a:effectLst>
              </a:rPr>
              <a:t>Baryktabasova</a:t>
            </a:r>
            <a:endParaRPr lang="ru-RU" sz="2800" b="1" dirty="0" smtClean="0">
              <a:solidFill>
                <a:schemeClr val="bg1"/>
              </a:solidFill>
              <a:effectLst>
                <a:outerShdw blurRad="38100" dist="38100" dir="2700000" algn="tl">
                  <a:srgbClr val="000000"/>
                </a:outerShdw>
              </a:effectLst>
            </a:endParaRPr>
          </a:p>
          <a:p>
            <a:pPr eaLnBrk="1" hangingPunct="1">
              <a:defRPr/>
            </a:pPr>
            <a:r>
              <a:rPr lang="en-US" sz="2800" b="1" dirty="0" smtClean="0">
                <a:solidFill>
                  <a:schemeClr val="bg1"/>
                </a:solidFill>
                <a:effectLst>
                  <a:outerShdw blurRad="38100" dist="38100" dir="2700000" algn="tl">
                    <a:srgbClr val="000000"/>
                  </a:outerShdw>
                </a:effectLst>
              </a:rPr>
              <a:t>Baktygul Kambaralieva</a:t>
            </a:r>
            <a:endParaRPr lang="en-US" sz="2800" b="1" dirty="0" smtClean="0">
              <a:solidFill>
                <a:schemeClr val="bg1"/>
              </a:solidFill>
              <a:effectLst>
                <a:outerShdw blurRad="38100" dist="38100" dir="2700000" algn="tl">
                  <a:srgbClr val="000000"/>
                </a:outerShdw>
              </a:effectLst>
            </a:endParaRPr>
          </a:p>
          <a:p>
            <a:pPr eaLnBrk="1" hangingPunct="1">
              <a:defRPr/>
            </a:pPr>
            <a:r>
              <a:rPr lang="en-US" sz="2800" b="1" dirty="0" smtClean="0">
                <a:solidFill>
                  <a:schemeClr val="bg1"/>
                </a:solidFill>
                <a:effectLst>
                  <a:outerShdw blurRad="38100" dist="38100" dir="2700000" algn="tl">
                    <a:srgbClr val="000000"/>
                  </a:outerShdw>
                </a:effectLst>
              </a:rPr>
              <a:t>EBM </a:t>
            </a:r>
            <a:r>
              <a:rPr lang="en-US" sz="2800" b="1" dirty="0" smtClean="0">
                <a:solidFill>
                  <a:schemeClr val="bg1"/>
                </a:solidFill>
                <a:effectLst>
                  <a:outerShdw blurRad="38100" dist="38100" dir="2700000" algn="tl">
                    <a:srgbClr val="000000"/>
                  </a:outerShdw>
                </a:effectLst>
              </a:rPr>
              <a:t>specialist</a:t>
            </a:r>
            <a:r>
              <a:rPr lang="en-US" sz="2800" b="1" dirty="0">
                <a:solidFill>
                  <a:schemeClr val="bg1"/>
                </a:solidFill>
                <a:effectLst>
                  <a:outerShdw blurRad="38100" dist="38100" dir="2700000" algn="tl">
                    <a:srgbClr val="000000"/>
                  </a:outerShdw>
                </a:effectLst>
              </a:rPr>
              <a:t>s</a:t>
            </a:r>
            <a:r>
              <a:rPr lang="en-US" sz="2800" b="1" dirty="0" smtClean="0">
                <a:solidFill>
                  <a:schemeClr val="bg1"/>
                </a:solidFill>
                <a:effectLst>
                  <a:outerShdw blurRad="38100" dist="38100" dir="2700000" algn="tl">
                    <a:srgbClr val="000000"/>
                  </a:outerShdw>
                </a:effectLst>
              </a:rPr>
              <a:t> </a:t>
            </a:r>
            <a:r>
              <a:rPr lang="en-US" sz="2800" b="1" dirty="0" smtClean="0">
                <a:solidFill>
                  <a:schemeClr val="bg1"/>
                </a:solidFill>
                <a:effectLst>
                  <a:outerShdw blurRad="38100" dist="38100" dir="2700000" algn="tl">
                    <a:srgbClr val="000000"/>
                  </a:outerShdw>
                </a:effectLst>
              </a:rPr>
              <a:t>in MOH, </a:t>
            </a:r>
            <a:r>
              <a:rPr lang="en-US" sz="2800" b="1" dirty="0" smtClean="0">
                <a:solidFill>
                  <a:schemeClr val="bg1"/>
                </a:solidFill>
                <a:effectLst>
                  <a:outerShdw blurRad="38100" dist="38100" dir="2700000" algn="tl">
                    <a:srgbClr val="000000"/>
                  </a:outerShdw>
                </a:effectLst>
              </a:rPr>
              <a:t>Kyrgyzstan</a:t>
            </a:r>
            <a:endParaRPr lang="ru-RU" sz="2800" b="1" dirty="0" smtClean="0">
              <a:solidFill>
                <a:schemeClr val="bg1"/>
              </a:solidFill>
              <a:effectLst>
                <a:outerShdw blurRad="38100" dist="38100" dir="2700000" algn="tl">
                  <a:srgbClr val="000000"/>
                </a:outerShdw>
              </a:effectLst>
            </a:endParaRPr>
          </a:p>
          <a:p>
            <a:pPr eaLnBrk="1" hangingPunct="1">
              <a:defRPr/>
            </a:pPr>
            <a:endParaRPr lang="en-US" sz="2800" b="1" dirty="0" smtClean="0">
              <a:solidFill>
                <a:srgbClr val="C00000"/>
              </a:solidFill>
              <a:effectLst>
                <a:outerShdw blurRad="38100" dist="38100" dir="2700000" algn="tl">
                  <a:srgbClr val="000000"/>
                </a:outerShdw>
              </a:effectLst>
            </a:endParaRPr>
          </a:p>
        </p:txBody>
      </p:sp>
      <p:pic>
        <p:nvPicPr>
          <p:cNvPr id="4" name="Picture 8" descr="Manas"/>
          <p:cNvPicPr>
            <a:picLocks noChangeAspect="1" noChangeArrowheads="1"/>
          </p:cNvPicPr>
          <p:nvPr/>
        </p:nvPicPr>
        <p:blipFill>
          <a:blip r:embed="rId4" cstate="print"/>
          <a:srcRect/>
          <a:stretch>
            <a:fillRect/>
          </a:stretch>
        </p:blipFill>
        <p:spPr bwMode="auto">
          <a:xfrm>
            <a:off x="0" y="0"/>
            <a:ext cx="1344613" cy="1368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p:cNvSpPr>
            <a:spLocks noGrp="1"/>
          </p:cNvSpPr>
          <p:nvPr>
            <p:ph type="title"/>
          </p:nvPr>
        </p:nvSpPr>
        <p:spPr>
          <a:xfrm>
            <a:off x="214282" y="0"/>
            <a:ext cx="8472518" cy="1417638"/>
          </a:xfrm>
        </p:spPr>
        <p:txBody>
          <a:bodyPr/>
          <a:lstStyle/>
          <a:p>
            <a:r>
              <a:rPr lang="en-US" sz="4000" b="1" dirty="0" smtClean="0">
                <a:solidFill>
                  <a:srgbClr val="C00000"/>
                </a:solidFill>
                <a:latin typeface="Times New Roman" pitchFamily="18" charset="0"/>
                <a:cs typeface="Times New Roman" pitchFamily="18" charset="0"/>
              </a:rPr>
              <a:t>Challenges &amp; barriers</a:t>
            </a:r>
            <a:endParaRPr lang="ru-RU" sz="4000" dirty="0" smtClean="0">
              <a:solidFill>
                <a:srgbClr val="C00000"/>
              </a:solidFill>
            </a:endParaRPr>
          </a:p>
        </p:txBody>
      </p:sp>
      <p:sp>
        <p:nvSpPr>
          <p:cNvPr id="3" name="Объект 2"/>
          <p:cNvSpPr>
            <a:spLocks noGrp="1"/>
          </p:cNvSpPr>
          <p:nvPr>
            <p:ph idx="1"/>
          </p:nvPr>
        </p:nvSpPr>
        <p:spPr>
          <a:xfrm>
            <a:off x="285720" y="1285860"/>
            <a:ext cx="8401080" cy="5143536"/>
          </a:xfrm>
        </p:spPr>
        <p:txBody>
          <a:bodyPr/>
          <a:lstStyle/>
          <a:p>
            <a:pPr>
              <a:lnSpc>
                <a:spcPct val="80000"/>
              </a:lnSpc>
            </a:pPr>
            <a:r>
              <a:rPr lang="en-US" sz="2400" dirty="0" smtClean="0">
                <a:latin typeface="Times New Roman" pitchFamily="18" charset="0"/>
                <a:cs typeface="Times New Roman" pitchFamily="18" charset="0"/>
              </a:rPr>
              <a:t>Existing standards and clinical procedures are not all based on evidence</a:t>
            </a: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old) </a:t>
            </a:r>
            <a:r>
              <a:rPr lang="en-GB" sz="2400" dirty="0" smtClean="0">
                <a:latin typeface="Times New Roman" pitchFamily="18" charset="0"/>
                <a:cs typeface="Times New Roman" pitchFamily="18" charset="0"/>
              </a:rPr>
              <a:t>and absence guidelines on national language </a:t>
            </a:r>
            <a:r>
              <a:rPr lang="ru-RU"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a:lnSpc>
                <a:spcPct val="80000"/>
              </a:lnSpc>
            </a:pPr>
            <a:endParaRPr lang="en-US" sz="2400" dirty="0" smtClean="0">
              <a:latin typeface="Times New Roman" pitchFamily="18" charset="0"/>
              <a:cs typeface="Times New Roman" pitchFamily="18" charset="0"/>
            </a:endParaRPr>
          </a:p>
          <a:p>
            <a:pPr>
              <a:lnSpc>
                <a:spcPct val="80000"/>
              </a:lnSpc>
            </a:pPr>
            <a:r>
              <a:rPr lang="en-US" sz="2400" dirty="0" smtClean="0">
                <a:latin typeface="Times New Roman" pitchFamily="18" charset="0"/>
                <a:cs typeface="Times New Roman" pitchFamily="18" charset="0"/>
              </a:rPr>
              <a:t>No wide spread practice of a</a:t>
            </a:r>
            <a:r>
              <a:rPr lang="en-GB" sz="2400" dirty="0" err="1" smtClean="0">
                <a:latin typeface="Times New Roman" pitchFamily="18" charset="0"/>
                <a:cs typeface="Times New Roman" pitchFamily="18" charset="0"/>
              </a:rPr>
              <a:t>dvocacy</a:t>
            </a:r>
            <a:r>
              <a:rPr lang="en-GB" sz="2400" dirty="0" smtClean="0">
                <a:latin typeface="Times New Roman" pitchFamily="18" charset="0"/>
                <a:cs typeface="Times New Roman" pitchFamily="18" charset="0"/>
              </a:rPr>
              <a:t> in promotion and introduction of the principles of evidence-based medicine into the clinical practice.</a:t>
            </a:r>
          </a:p>
          <a:p>
            <a:pPr>
              <a:lnSpc>
                <a:spcPct val="80000"/>
              </a:lnSpc>
            </a:pPr>
            <a:endParaRPr lang="en-GB" sz="2400" dirty="0" smtClean="0">
              <a:latin typeface="Times New Roman" pitchFamily="18" charset="0"/>
              <a:cs typeface="Times New Roman" pitchFamily="18" charset="0"/>
            </a:endParaRPr>
          </a:p>
          <a:p>
            <a:pPr>
              <a:lnSpc>
                <a:spcPct val="80000"/>
              </a:lnSpc>
            </a:pPr>
            <a:r>
              <a:rPr lang="en-GB" sz="2400" dirty="0" smtClean="0">
                <a:latin typeface="Times New Roman" pitchFamily="18" charset="0"/>
                <a:cs typeface="Times New Roman" pitchFamily="18" charset="0"/>
              </a:rPr>
              <a:t>Insufficient financing of the health system in development of CPGs/CPs</a:t>
            </a:r>
          </a:p>
          <a:p>
            <a:pPr>
              <a:lnSpc>
                <a:spcPct val="150000"/>
              </a:lnSpc>
            </a:pPr>
            <a:r>
              <a:rPr lang="en-GB" sz="2400" dirty="0" smtClean="0">
                <a:latin typeface="Times New Roman" pitchFamily="18" charset="0"/>
                <a:cs typeface="Times New Roman" pitchFamily="18" charset="0"/>
              </a:rPr>
              <a:t>Majority of medical personnel does not speak/read English </a:t>
            </a:r>
            <a:endParaRPr lang="ru-RU" sz="2400" dirty="0" smtClean="0">
              <a:latin typeface="Times New Roman" pitchFamily="18" charset="0"/>
              <a:cs typeface="Times New Roman" pitchFamily="18" charset="0"/>
            </a:endParaRPr>
          </a:p>
          <a:p>
            <a:pPr>
              <a:lnSpc>
                <a:spcPct val="150000"/>
              </a:lnSpc>
            </a:pPr>
            <a:r>
              <a:rPr lang="en-GB" sz="2400" dirty="0" smtClean="0">
                <a:latin typeface="Times New Roman" pitchFamily="18" charset="0"/>
                <a:cs typeface="Times New Roman" pitchFamily="18" charset="0"/>
              </a:rPr>
              <a:t>Most health organizations, especially in the regions, have no PC or have restricted access to PC and Internet</a:t>
            </a:r>
            <a:endParaRPr lang="en-US" sz="2400" b="1" dirty="0" smtClean="0">
              <a:latin typeface="Times New Roman" pitchFamily="18" charset="0"/>
              <a:cs typeface="Times New Roman" pitchFamily="18" charset="0"/>
            </a:endParaRPr>
          </a:p>
          <a:p>
            <a:pPr>
              <a:lnSpc>
                <a:spcPct val="80000"/>
              </a:lnSpc>
            </a:pPr>
            <a:endParaRPr lang="en-GB" sz="2400" dirty="0">
              <a:latin typeface="Times New Roman" pitchFamily="18" charset="0"/>
              <a:cs typeface="Times New Roman" pitchFamily="18" charset="0"/>
            </a:endParaRPr>
          </a:p>
          <a:p>
            <a:pPr>
              <a:lnSpc>
                <a:spcPct val="80000"/>
              </a:lnSpc>
            </a:pPr>
            <a:endParaRPr lang="en-US" sz="2400" b="1" dirty="0" smtClean="0">
              <a:latin typeface="Times New Roman" pitchFamily="18" charset="0"/>
              <a:cs typeface="Times New Roman" pitchFamily="18" charset="0"/>
            </a:endParaRPr>
          </a:p>
          <a:p>
            <a:pPr marL="0" indent="0">
              <a:lnSpc>
                <a:spcPct val="80000"/>
              </a:lnSpc>
              <a:buNone/>
            </a:pPr>
            <a:endParaRPr lang="ru-RU" sz="2400" b="1" dirty="0" smtClean="0">
              <a:latin typeface="Times New Roman" pitchFamily="18" charset="0"/>
              <a:cs typeface="Times New Roman" pitchFamily="18" charset="0"/>
            </a:endParaRPr>
          </a:p>
          <a:p>
            <a:pPr>
              <a:lnSpc>
                <a:spcPct val="80000"/>
              </a:lnSpc>
            </a:pPr>
            <a:endParaRPr lang="ru-RU" sz="2400" b="1" dirty="0" smtClean="0">
              <a:latin typeface="Times New Roman" pitchFamily="18" charset="0"/>
              <a:cs typeface="Times New Roman" pitchFamily="18" charset="0"/>
            </a:endParaRPr>
          </a:p>
          <a:p>
            <a:pPr>
              <a:defRPr/>
            </a:pPr>
            <a:endParaRPr lang="ru-RU"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p:cNvSpPr>
            <a:spLocks noGrp="1"/>
          </p:cNvSpPr>
          <p:nvPr>
            <p:ph type="title"/>
          </p:nvPr>
        </p:nvSpPr>
        <p:spPr>
          <a:xfrm>
            <a:off x="214282" y="274638"/>
            <a:ext cx="8472518" cy="1143000"/>
          </a:xfrm>
        </p:spPr>
        <p:txBody>
          <a:bodyPr/>
          <a:lstStyle/>
          <a:p>
            <a:r>
              <a:rPr lang="en-US" sz="2800" b="1" dirty="0" smtClean="0">
                <a:solidFill>
                  <a:srgbClr val="C00000"/>
                </a:solidFill>
                <a:latin typeface="Times New Roman" pitchFamily="18" charset="0"/>
                <a:cs typeface="Times New Roman" pitchFamily="18" charset="0"/>
              </a:rPr>
              <a:t>Challenges &amp; barriers</a:t>
            </a:r>
            <a:endParaRPr lang="ru-RU" sz="2800" dirty="0" smtClean="0">
              <a:solidFill>
                <a:srgbClr val="C00000"/>
              </a:solidFill>
            </a:endParaRPr>
          </a:p>
        </p:txBody>
      </p:sp>
      <p:sp>
        <p:nvSpPr>
          <p:cNvPr id="20483" name="Объект 2"/>
          <p:cNvSpPr>
            <a:spLocks noGrp="1"/>
          </p:cNvSpPr>
          <p:nvPr>
            <p:ph idx="1"/>
          </p:nvPr>
        </p:nvSpPr>
        <p:spPr>
          <a:xfrm>
            <a:off x="500034" y="1196752"/>
            <a:ext cx="8320438" cy="5544616"/>
          </a:xfrm>
        </p:spPr>
        <p:txBody>
          <a:bodyPr>
            <a:normAutofit fontScale="32500" lnSpcReduction="20000"/>
          </a:bodyPr>
          <a:lstStyle/>
          <a:p>
            <a:pPr>
              <a:lnSpc>
                <a:spcPct val="150000"/>
              </a:lnSpc>
            </a:pPr>
            <a:endParaRPr lang="en-US" sz="3800" b="1" dirty="0" smtClean="0">
              <a:latin typeface="Times New Roman" pitchFamily="18" charset="0"/>
              <a:cs typeface="Times New Roman" pitchFamily="18" charset="0"/>
            </a:endParaRPr>
          </a:p>
          <a:p>
            <a:pPr>
              <a:lnSpc>
                <a:spcPct val="150000"/>
              </a:lnSpc>
            </a:pPr>
            <a:r>
              <a:rPr lang="en-US" sz="5500" b="1" dirty="0" smtClean="0">
                <a:latin typeface="Times New Roman" pitchFamily="18" charset="0"/>
                <a:cs typeface="Times New Roman" pitchFamily="18" charset="0"/>
              </a:rPr>
              <a:t>Quality </a:t>
            </a:r>
            <a:r>
              <a:rPr lang="en-US" sz="5500" b="1" dirty="0">
                <a:latin typeface="Times New Roman" pitchFamily="18" charset="0"/>
                <a:cs typeface="Times New Roman" pitchFamily="18" charset="0"/>
              </a:rPr>
              <a:t>issues are not incorporated into the current financing </a:t>
            </a:r>
            <a:r>
              <a:rPr lang="en-US" sz="5500" b="1" dirty="0" smtClean="0">
                <a:latin typeface="Times New Roman" pitchFamily="18" charset="0"/>
                <a:cs typeface="Times New Roman" pitchFamily="18" charset="0"/>
              </a:rPr>
              <a:t>mechanisms: </a:t>
            </a:r>
          </a:p>
          <a:p>
            <a:pPr>
              <a:lnSpc>
                <a:spcPct val="150000"/>
              </a:lnSpc>
            </a:pPr>
            <a:r>
              <a:rPr lang="en-US" sz="5500" b="1" dirty="0" smtClean="0">
                <a:solidFill>
                  <a:schemeClr val="accent2"/>
                </a:solidFill>
                <a:latin typeface="Times New Roman" pitchFamily="18" charset="0"/>
                <a:cs typeface="Times New Roman" pitchFamily="18" charset="0"/>
              </a:rPr>
              <a:t>Lack of monitoring implementation of CG/CP</a:t>
            </a:r>
          </a:p>
          <a:p>
            <a:pPr>
              <a:lnSpc>
                <a:spcPct val="150000"/>
              </a:lnSpc>
            </a:pPr>
            <a:r>
              <a:rPr lang="en-US" sz="5500" b="1" dirty="0" smtClean="0">
                <a:solidFill>
                  <a:schemeClr val="accent2"/>
                </a:solidFill>
                <a:latin typeface="Times New Roman" pitchFamily="18" charset="0"/>
                <a:cs typeface="Times New Roman" pitchFamily="18" charset="0"/>
              </a:rPr>
              <a:t>Measures on quality management are fragmented and incomplete</a:t>
            </a:r>
          </a:p>
          <a:p>
            <a:pPr>
              <a:lnSpc>
                <a:spcPct val="150000"/>
              </a:lnSpc>
            </a:pPr>
            <a:r>
              <a:rPr lang="en-GB" sz="5500" b="1" dirty="0" smtClean="0">
                <a:solidFill>
                  <a:schemeClr val="accent2"/>
                </a:solidFill>
                <a:latin typeface="Times New Roman" pitchFamily="18" charset="0"/>
                <a:cs typeface="Times New Roman" pitchFamily="18" charset="0"/>
              </a:rPr>
              <a:t>Absence cost effectiveness analysis influence of development CG/CP</a:t>
            </a:r>
          </a:p>
          <a:p>
            <a:pPr>
              <a:lnSpc>
                <a:spcPct val="150000"/>
              </a:lnSpc>
            </a:pPr>
            <a:r>
              <a:rPr lang="en-GB" sz="5500" b="1" dirty="0" smtClean="0">
                <a:solidFill>
                  <a:schemeClr val="accent2"/>
                </a:solidFill>
                <a:latin typeface="Times New Roman" pitchFamily="18" charset="0"/>
                <a:cs typeface="Times New Roman" pitchFamily="18" charset="0"/>
              </a:rPr>
              <a:t>Absence health technology assessment </a:t>
            </a:r>
          </a:p>
          <a:p>
            <a:pPr>
              <a:lnSpc>
                <a:spcPct val="150000"/>
              </a:lnSpc>
            </a:pPr>
            <a:r>
              <a:rPr lang="en-US" sz="5500" b="1" dirty="0">
                <a:solidFill>
                  <a:schemeClr val="accent2"/>
                </a:solidFill>
                <a:latin typeface="Times New Roman" pitchFamily="18" charset="0"/>
                <a:cs typeface="Times New Roman" pitchFamily="18" charset="0"/>
              </a:rPr>
              <a:t>Absence of clinical audit</a:t>
            </a:r>
          </a:p>
          <a:p>
            <a:pPr>
              <a:lnSpc>
                <a:spcPct val="150000"/>
              </a:lnSpc>
            </a:pPr>
            <a:r>
              <a:rPr lang="en-US" sz="5500" b="1" dirty="0">
                <a:solidFill>
                  <a:schemeClr val="accent2"/>
                </a:solidFill>
                <a:latin typeface="Times New Roman" pitchFamily="18" charset="0"/>
                <a:cs typeface="Times New Roman" pitchFamily="18" charset="0"/>
              </a:rPr>
              <a:t>Informational system does not reflect all quality </a:t>
            </a:r>
            <a:r>
              <a:rPr lang="en-US" sz="5500" b="1" dirty="0" smtClean="0">
                <a:solidFill>
                  <a:schemeClr val="accent2"/>
                </a:solidFill>
                <a:latin typeface="Times New Roman" pitchFamily="18" charset="0"/>
                <a:cs typeface="Times New Roman" pitchFamily="18" charset="0"/>
              </a:rPr>
              <a:t>issues</a:t>
            </a:r>
          </a:p>
          <a:p>
            <a:pPr>
              <a:lnSpc>
                <a:spcPct val="150000"/>
              </a:lnSpc>
            </a:pPr>
            <a:r>
              <a:rPr lang="en-GB" sz="5500" b="1" dirty="0" smtClean="0">
                <a:latin typeface="Times New Roman" pitchFamily="18" charset="0"/>
                <a:cs typeface="Times New Roman" pitchFamily="18" charset="0"/>
              </a:rPr>
              <a:t>Control  to information support of medical and pharmaceutical workers ( hyper diagnostics and promotion </a:t>
            </a:r>
            <a:r>
              <a:rPr lang="en-GB" sz="5500" b="1" dirty="0" smtClean="0">
                <a:latin typeface="Times New Roman" pitchFamily="18" charset="0"/>
                <a:cs typeface="Times New Roman" pitchFamily="18" charset="0"/>
              </a:rPr>
              <a:t>pharm company </a:t>
            </a:r>
            <a:r>
              <a:rPr lang="en-GB" sz="5500" b="1" dirty="0" smtClean="0">
                <a:latin typeface="Times New Roman" pitchFamily="18" charset="0"/>
                <a:cs typeface="Times New Roman" pitchFamily="18" charset="0"/>
              </a:rPr>
              <a:t>medicines).</a:t>
            </a:r>
          </a:p>
          <a:p>
            <a:pPr>
              <a:lnSpc>
                <a:spcPct val="150000"/>
              </a:lnSpc>
            </a:pPr>
            <a:endParaRPr lang="en-US" sz="2400" b="1" dirty="0">
              <a:solidFill>
                <a:schemeClr val="accent2"/>
              </a:solidFill>
              <a:latin typeface="Times New Roman" pitchFamily="18" charset="0"/>
              <a:cs typeface="Times New Roman" pitchFamily="18" charset="0"/>
            </a:endParaRPr>
          </a:p>
          <a:p>
            <a:pPr>
              <a:lnSpc>
                <a:spcPct val="150000"/>
              </a:lnSpc>
            </a:pPr>
            <a:endParaRPr lang="en-US" sz="2400" b="1" dirty="0" smtClean="0">
              <a:solidFill>
                <a:schemeClr val="accent2"/>
              </a:solidFill>
              <a:latin typeface="Times New Roman" pitchFamily="18" charset="0"/>
              <a:cs typeface="Times New Roman" pitchFamily="18" charset="0"/>
            </a:endParaRPr>
          </a:p>
          <a:p>
            <a:pPr>
              <a:lnSpc>
                <a:spcPct val="80000"/>
              </a:lnSpc>
            </a:pPr>
            <a:endParaRPr lang="ru-RU" sz="2800" dirty="0" smtClean="0"/>
          </a:p>
          <a:p>
            <a:pPr>
              <a:lnSpc>
                <a:spcPct val="80000"/>
              </a:lnSpc>
            </a:pPr>
            <a:endParaRPr lang="en-US" sz="2800" b="1" dirty="0" smtClean="0">
              <a:solidFill>
                <a:schemeClr val="accent2"/>
              </a:solidFill>
            </a:endParaRPr>
          </a:p>
          <a:p>
            <a:pPr>
              <a:lnSpc>
                <a:spcPct val="80000"/>
              </a:lnSpc>
              <a:buNone/>
            </a:pPr>
            <a:r>
              <a:rPr lang="en-US" sz="2800" dirty="0" smtClean="0"/>
              <a:t> </a:t>
            </a:r>
            <a:endParaRPr lang="ru-RU" sz="2800" dirty="0" smtClean="0">
              <a:solidFill>
                <a:schemeClr val="accent2"/>
              </a:solidFill>
            </a:endParaRPr>
          </a:p>
          <a:p>
            <a:endParaRPr lang="ru-RU" sz="2800"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0" y="274638"/>
            <a:ext cx="8229600" cy="1143000"/>
          </a:xfrm>
        </p:spPr>
        <p:txBody>
          <a:bodyPr>
            <a:normAutofit fontScale="90000"/>
          </a:bodyPr>
          <a:lstStyle/>
          <a:p>
            <a:r>
              <a:rPr lang="en-US" sz="3600" dirty="0" smtClean="0"/>
              <a:t> </a:t>
            </a:r>
            <a:r>
              <a:rPr lang="en-US" sz="3600" b="1" dirty="0" smtClean="0">
                <a:solidFill>
                  <a:srgbClr val="C00000"/>
                </a:solidFill>
              </a:rPr>
              <a:t>Stakeholders for quality of care assurance &amp; EBM</a:t>
            </a:r>
            <a:endParaRPr lang="ru-RU" sz="4800" b="1" dirty="0" smtClean="0">
              <a:solidFill>
                <a:srgbClr val="C00000"/>
              </a:solidFill>
            </a:endParaRPr>
          </a:p>
        </p:txBody>
      </p:sp>
      <p:sp>
        <p:nvSpPr>
          <p:cNvPr id="5" name="Rectangle 4"/>
          <p:cNvSpPr/>
          <p:nvPr/>
        </p:nvSpPr>
        <p:spPr>
          <a:xfrm>
            <a:off x="214282" y="1000108"/>
            <a:ext cx="8715436" cy="8617744"/>
          </a:xfrm>
          <a:prstGeom prst="rect">
            <a:avLst/>
          </a:prstGeom>
        </p:spPr>
        <p:txBody>
          <a:bodyPr wrap="square">
            <a:spAutoFit/>
          </a:bodyPr>
          <a:lstStyle/>
          <a:p>
            <a:pPr>
              <a:lnSpc>
                <a:spcPct val="150000"/>
              </a:lnSpc>
            </a:pPr>
            <a:r>
              <a:rPr lang="en-US" b="1" dirty="0" smtClean="0">
                <a:solidFill>
                  <a:srgbClr val="003399"/>
                </a:solidFill>
                <a:latin typeface="Times New Roman" pitchFamily="18" charset="0"/>
              </a:rPr>
              <a:t> </a:t>
            </a:r>
            <a:endParaRPr lang="ru-RU" b="1" dirty="0" smtClean="0">
              <a:solidFill>
                <a:srgbClr val="003399"/>
              </a:solidFill>
              <a:latin typeface="Times New Roman" pitchFamily="18" charset="0"/>
            </a:endParaRPr>
          </a:p>
          <a:p>
            <a:pPr>
              <a:lnSpc>
                <a:spcPct val="150000"/>
              </a:lnSpc>
            </a:pPr>
            <a:endParaRPr lang="en-US" b="1" dirty="0" smtClean="0">
              <a:solidFill>
                <a:srgbClr val="003399"/>
              </a:solidFill>
              <a:latin typeface="Times New Roman" pitchFamily="18" charset="0"/>
            </a:endParaRPr>
          </a:p>
          <a:p>
            <a:pPr marL="514350" indent="-514350">
              <a:buFont typeface="+mj-lt"/>
              <a:buAutoNum type="arabicPeriod"/>
            </a:pPr>
            <a:r>
              <a:rPr lang="en-US" sz="2800" dirty="0" err="1" smtClean="0">
                <a:latin typeface="Times New Roman" pitchFamily="18" charset="0"/>
                <a:cs typeface="Times New Roman" pitchFamily="18" charset="0"/>
              </a:rPr>
              <a:t>MoH</a:t>
            </a:r>
            <a:r>
              <a:rPr lang="en-US" sz="2800" dirty="0" smtClean="0">
                <a:latin typeface="Times New Roman" pitchFamily="18" charset="0"/>
                <a:cs typeface="Times New Roman" pitchFamily="18" charset="0"/>
              </a:rPr>
              <a:t> (Government)</a:t>
            </a:r>
            <a:endParaRPr lang="en-US" sz="2800" dirty="0">
              <a:latin typeface="Times New Roman" pitchFamily="18" charset="0"/>
              <a:cs typeface="Times New Roman" pitchFamily="18" charset="0"/>
            </a:endParaRPr>
          </a:p>
          <a:p>
            <a:pPr marL="514350" indent="-514350">
              <a:buFont typeface="+mj-lt"/>
              <a:buAutoNum type="arabicPeriod"/>
            </a:pPr>
            <a:r>
              <a:rPr lang="en-US" sz="2800" dirty="0" smtClean="0">
                <a:latin typeface="Times New Roman" pitchFamily="18" charset="0"/>
                <a:cs typeface="Times New Roman" pitchFamily="18" charset="0"/>
              </a:rPr>
              <a:t>Mandatory </a:t>
            </a:r>
            <a:r>
              <a:rPr lang="en-US" sz="2800" dirty="0">
                <a:latin typeface="Times New Roman" pitchFamily="18" charset="0"/>
                <a:cs typeface="Times New Roman" pitchFamily="18" charset="0"/>
              </a:rPr>
              <a:t>Health Insurance Fund for quality management via financial </a:t>
            </a:r>
            <a:r>
              <a:rPr lang="en-US" sz="2800" dirty="0" smtClean="0">
                <a:latin typeface="Times New Roman" pitchFamily="18" charset="0"/>
                <a:cs typeface="Times New Roman" pitchFamily="18" charset="0"/>
              </a:rPr>
              <a:t>instrument</a:t>
            </a:r>
          </a:p>
          <a:p>
            <a:pPr marL="514350" indent="-514350">
              <a:buFont typeface="+mj-lt"/>
              <a:buAutoNum type="arabicPeriod"/>
            </a:pPr>
            <a:r>
              <a:rPr lang="en-US" sz="2800" dirty="0" smtClean="0">
                <a:latin typeface="Times New Roman" pitchFamily="18" charset="0"/>
                <a:cs typeface="Times New Roman" pitchFamily="18" charset="0"/>
              </a:rPr>
              <a:t>Medical Accreditation Committee</a:t>
            </a:r>
          </a:p>
          <a:p>
            <a:pPr marL="514350" indent="-514350">
              <a:buFont typeface="+mj-lt"/>
              <a:buAutoNum type="arabicPeriod"/>
            </a:pPr>
            <a:r>
              <a:rPr lang="en-US" sz="2800" dirty="0" smtClean="0">
                <a:latin typeface="Times New Roman" pitchFamily="18" charset="0"/>
                <a:cs typeface="Times New Roman" pitchFamily="18" charset="0"/>
              </a:rPr>
              <a:t>Tertiary institutions/hospitals </a:t>
            </a:r>
          </a:p>
          <a:p>
            <a:pPr marL="514350" indent="-514350">
              <a:buFont typeface="+mj-lt"/>
              <a:buAutoNum type="arabicPeriod"/>
            </a:pPr>
            <a:r>
              <a:rPr lang="en-US" sz="2800" dirty="0" smtClean="0">
                <a:latin typeface="Times New Roman" pitchFamily="18" charset="0"/>
                <a:cs typeface="Times New Roman" pitchFamily="18" charset="0"/>
              </a:rPr>
              <a:t>Republican Medical Information Center (RMIC)</a:t>
            </a:r>
          </a:p>
          <a:p>
            <a:pPr marL="457200" indent="-457200">
              <a:buAutoNum type="arabicPeriod"/>
            </a:pPr>
            <a:r>
              <a:rPr lang="en-US" sz="2800" dirty="0" smtClean="0">
                <a:latin typeface="Times New Roman" pitchFamily="18" charset="0"/>
                <a:cs typeface="Times New Roman" pitchFamily="18" charset="0"/>
              </a:rPr>
              <a:t>Professional </a:t>
            </a:r>
            <a:r>
              <a:rPr lang="en-US" sz="2800" dirty="0" err="1" smtClean="0">
                <a:latin typeface="Times New Roman" pitchFamily="18" charset="0"/>
                <a:cs typeface="Times New Roman" pitchFamily="18" charset="0"/>
              </a:rPr>
              <a:t>associations&amp;NGO</a:t>
            </a:r>
            <a:r>
              <a:rPr lang="en-US" sz="2800" dirty="0" smtClean="0">
                <a:latin typeface="Times New Roman" pitchFamily="18" charset="0"/>
                <a:cs typeface="Times New Roman" pitchFamily="18" charset="0"/>
              </a:rPr>
              <a:t>: Kyrgyz Family planning Association</a:t>
            </a:r>
            <a:r>
              <a:rPr lang="ru-RU"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Kyrgyz Hospital’s Association</a:t>
            </a:r>
          </a:p>
          <a:p>
            <a:pPr marL="457200" indent="-457200">
              <a:buAutoNum type="arabicPeriod"/>
            </a:pPr>
            <a:r>
              <a:rPr lang="en-US" sz="2800" dirty="0" err="1" smtClean="0">
                <a:latin typeface="Times New Roman" pitchFamily="18" charset="0"/>
                <a:cs typeface="Times New Roman" pitchFamily="18" charset="0"/>
              </a:rPr>
              <a:t>Pharm</a:t>
            </a:r>
            <a:r>
              <a:rPr lang="en-US" sz="2800" dirty="0" smtClean="0">
                <a:latin typeface="Times New Roman" pitchFamily="18" charset="0"/>
                <a:cs typeface="Times New Roman" pitchFamily="18" charset="0"/>
              </a:rPr>
              <a:t> industry </a:t>
            </a:r>
          </a:p>
          <a:p>
            <a:pPr marL="457200" indent="-457200">
              <a:buAutoNum type="arabicPeriod"/>
            </a:pPr>
            <a:r>
              <a:rPr lang="en-US" sz="2800" dirty="0" err="1" smtClean="0">
                <a:latin typeface="Times New Roman" pitchFamily="18" charset="0"/>
                <a:cs typeface="Times New Roman" pitchFamily="18" charset="0"/>
              </a:rPr>
              <a:t>Massmedia</a:t>
            </a:r>
            <a:endParaRPr lang="en-US" sz="2800" dirty="0" smtClean="0">
              <a:latin typeface="Times New Roman" pitchFamily="18" charset="0"/>
              <a:cs typeface="Times New Roman" pitchFamily="18" charset="0"/>
            </a:endParaRPr>
          </a:p>
          <a:p>
            <a:pPr marL="514350" indent="-514350"/>
            <a:r>
              <a:rPr lang="en-US" sz="2800" b="1" dirty="0" smtClean="0">
                <a:latin typeface="Times New Roman" pitchFamily="18" charset="0"/>
                <a:cs typeface="Times New Roman" pitchFamily="18" charset="0"/>
              </a:rPr>
              <a:t>  </a:t>
            </a:r>
            <a:endParaRPr lang="en-US" sz="2800" b="1" dirty="0">
              <a:latin typeface="Times New Roman" pitchFamily="18" charset="0"/>
              <a:cs typeface="Times New Roman" pitchFamily="18" charset="0"/>
            </a:endParaRPr>
          </a:p>
          <a:p>
            <a:pPr marL="514350" indent="-514350">
              <a:buFont typeface="+mj-lt"/>
              <a:buAutoNum type="arabicPeriod"/>
            </a:pPr>
            <a:endParaRPr lang="en-US" sz="2800" b="1" dirty="0" smtClean="0">
              <a:latin typeface="Times New Roman" pitchFamily="18" charset="0"/>
              <a:cs typeface="Times New Roman" pitchFamily="18" charset="0"/>
            </a:endParaRPr>
          </a:p>
          <a:p>
            <a:endParaRPr lang="en-US" sz="2000" dirty="0" smtClean="0"/>
          </a:p>
          <a:p>
            <a:endParaRPr lang="en-US" sz="2000" dirty="0" smtClean="0"/>
          </a:p>
          <a:p>
            <a:endParaRPr lang="en-US" sz="2000" dirty="0"/>
          </a:p>
          <a:p>
            <a:r>
              <a:rPr lang="ru-RU" sz="2000" dirty="0"/>
              <a:t> </a:t>
            </a:r>
            <a:endParaRPr lang="en-US" sz="2000" dirty="0"/>
          </a:p>
          <a:p>
            <a:pPr>
              <a:lnSpc>
                <a:spcPct val="150000"/>
              </a:lnSpc>
            </a:pPr>
            <a:r>
              <a:rPr lang="en-US" sz="2000" b="1" dirty="0" smtClean="0">
                <a:solidFill>
                  <a:schemeClr val="accent2"/>
                </a:solidFill>
                <a:latin typeface="Times New Roman" pitchFamily="18" charset="0"/>
                <a:cs typeface="Times New Roman" pitchFamily="18" charset="0"/>
              </a:rPr>
              <a:t> </a:t>
            </a:r>
          </a:p>
          <a:p>
            <a:pPr>
              <a:lnSpc>
                <a:spcPct val="150000"/>
              </a:lnSpc>
            </a:pPr>
            <a:endParaRPr lang="en-US" dirty="0" smtClean="0">
              <a:solidFill>
                <a:srgbClr val="003399"/>
              </a:solidFill>
              <a:latin typeface="Times New Roman" pitchFamily="18" charset="0"/>
            </a:endParaRPr>
          </a:p>
          <a:p>
            <a:pPr>
              <a:lnSpc>
                <a:spcPct val="150000"/>
              </a:lnSpc>
            </a:pPr>
            <a:endParaRPr lang="en-US" b="1" dirty="0" smtClean="0">
              <a:solidFill>
                <a:srgbClr val="003399"/>
              </a:solidFill>
              <a:latin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3238" y="4983163"/>
            <a:ext cx="8183562" cy="1052512"/>
          </a:xfrm>
        </p:spPr>
        <p:txBody>
          <a:bodyPr/>
          <a:lstStyle/>
          <a:p>
            <a:pPr>
              <a:defRPr/>
            </a:pPr>
            <a:endParaRPr lang="ru-RU"/>
          </a:p>
        </p:txBody>
      </p:sp>
      <p:pic>
        <p:nvPicPr>
          <p:cNvPr id="36867" name="Объект 3"/>
          <p:cNvPicPr>
            <a:picLocks noGrp="1"/>
          </p:cNvPicPr>
          <p:nvPr>
            <p:ph idx="1"/>
          </p:nvPr>
        </p:nvPicPr>
        <p:blipFill>
          <a:blip r:embed="rId2"/>
          <a:srcRect/>
          <a:stretch>
            <a:fillRect/>
          </a:stretch>
        </p:blipFill>
        <p:spPr>
          <a:xfrm>
            <a:off x="107950" y="0"/>
            <a:ext cx="8928100" cy="6524625"/>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200" dirty="0" smtClean="0">
                <a:solidFill>
                  <a:srgbClr val="FF0000"/>
                </a:solidFill>
              </a:rPr>
              <a:t>Partnership for quality of care </a:t>
            </a:r>
            <a:br>
              <a:rPr lang="en-US" sz="3200" dirty="0" smtClean="0">
                <a:solidFill>
                  <a:srgbClr val="FF0000"/>
                </a:solidFill>
              </a:rPr>
            </a:br>
            <a:r>
              <a:rPr lang="en-US" sz="3200" dirty="0" smtClean="0">
                <a:solidFill>
                  <a:srgbClr val="FF0000"/>
                </a:solidFill>
              </a:rPr>
              <a:t>assurance &amp; EBM</a:t>
            </a:r>
            <a:endParaRPr lang="en-US" dirty="0">
              <a:solidFill>
                <a:srgbClr val="FF0000"/>
              </a:solidFill>
            </a:endParaRPr>
          </a:p>
        </p:txBody>
      </p:sp>
      <p:sp>
        <p:nvSpPr>
          <p:cNvPr id="3" name="Содержимое 2"/>
          <p:cNvSpPr>
            <a:spLocks noGrp="1"/>
          </p:cNvSpPr>
          <p:nvPr>
            <p:ph idx="1"/>
          </p:nvPr>
        </p:nvSpPr>
        <p:spPr>
          <a:xfrm>
            <a:off x="457200" y="1285860"/>
            <a:ext cx="8229600" cy="4840303"/>
          </a:xfrm>
        </p:spPr>
        <p:txBody>
          <a:bodyPr/>
          <a:lstStyle/>
          <a:p>
            <a:pPr>
              <a:buNone/>
            </a:pPr>
            <a:endParaRPr lang="en-US" sz="2000" b="1" dirty="0" smtClean="0"/>
          </a:p>
          <a:p>
            <a:pPr>
              <a:buNone/>
            </a:pPr>
            <a:r>
              <a:rPr lang="en-US" sz="2000" b="1" dirty="0" smtClean="0"/>
              <a:t>The MOH in Kyrgyzstan has been successful in coordinating and integrating contributions from a multitude of donors including </a:t>
            </a:r>
          </a:p>
          <a:p>
            <a:endParaRPr lang="en-US" sz="2000" dirty="0" smtClean="0"/>
          </a:p>
          <a:p>
            <a:r>
              <a:rPr lang="en-US" sz="2000" dirty="0" smtClean="0"/>
              <a:t>World Bank</a:t>
            </a:r>
          </a:p>
          <a:p>
            <a:r>
              <a:rPr lang="en-US" sz="2000" dirty="0" smtClean="0"/>
              <a:t>WHO </a:t>
            </a:r>
          </a:p>
          <a:p>
            <a:r>
              <a:rPr lang="en-US" sz="2000" dirty="0" smtClean="0"/>
              <a:t>DFID (UK)</a:t>
            </a:r>
          </a:p>
          <a:p>
            <a:r>
              <a:rPr lang="en-US" sz="2000" dirty="0" smtClean="0"/>
              <a:t>KFW (Germany)</a:t>
            </a:r>
          </a:p>
          <a:p>
            <a:r>
              <a:rPr lang="en-US" sz="2000" dirty="0" smtClean="0"/>
              <a:t>GIZ (Germany) </a:t>
            </a:r>
          </a:p>
          <a:p>
            <a:r>
              <a:rPr lang="en-US" sz="2000" dirty="0" smtClean="0"/>
              <a:t>Swiss Development Agency</a:t>
            </a:r>
          </a:p>
          <a:p>
            <a:r>
              <a:rPr lang="en-US" sz="2000" dirty="0" smtClean="0"/>
              <a:t>Asian Development Bank </a:t>
            </a:r>
            <a:r>
              <a:rPr lang="en-US" sz="2000" dirty="0" err="1" smtClean="0"/>
              <a:t>e.t</a:t>
            </a:r>
            <a:r>
              <a:rPr lang="en-US" sz="2000" dirty="0" smtClean="0"/>
              <a:t>..</a:t>
            </a:r>
          </a:p>
          <a:p>
            <a:r>
              <a:rPr lang="en-US" sz="2000" dirty="0" smtClean="0"/>
              <a:t>Many of </a:t>
            </a:r>
            <a:r>
              <a:rPr lang="en-US" sz="2000" dirty="0" err="1" smtClean="0"/>
              <a:t>ZdravReform’s</a:t>
            </a:r>
            <a:r>
              <a:rPr lang="en-US" sz="2000" dirty="0" smtClean="0"/>
              <a:t> (</a:t>
            </a:r>
            <a:r>
              <a:rPr lang="en-US" sz="2000" b="1" dirty="0" smtClean="0"/>
              <a:t>USAID</a:t>
            </a:r>
            <a:r>
              <a:rPr lang="en-US" sz="2000" dirty="0" smtClean="0"/>
              <a:t>) Central Asia program strategies have been developed and tested in Kyrgyzstan…</a:t>
            </a:r>
            <a:endParaRPr lang="en-US" sz="4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800" b="1" dirty="0" smtClean="0"/>
              <a:t/>
            </a:r>
            <a:br>
              <a:rPr lang="en-US" sz="2800" b="1" dirty="0" smtClean="0"/>
            </a:br>
            <a:r>
              <a:rPr lang="en-US" sz="2800" b="1" dirty="0" smtClean="0"/>
              <a:t>Role of Kyrgyzstan as a Regional Health Reform Partner</a:t>
            </a:r>
            <a:r>
              <a:rPr lang="en-US" dirty="0" smtClean="0"/>
              <a:t/>
            </a:r>
            <a:br>
              <a:rPr lang="en-US" dirty="0" smtClean="0"/>
            </a:br>
            <a:endParaRPr lang="en-US" dirty="0"/>
          </a:p>
        </p:txBody>
      </p:sp>
      <p:sp>
        <p:nvSpPr>
          <p:cNvPr id="3" name="Содержимое 2"/>
          <p:cNvSpPr>
            <a:spLocks noGrp="1"/>
          </p:cNvSpPr>
          <p:nvPr>
            <p:ph idx="1"/>
          </p:nvPr>
        </p:nvSpPr>
        <p:spPr/>
        <p:txBody>
          <a:bodyPr/>
          <a:lstStyle/>
          <a:p>
            <a:r>
              <a:rPr lang="en-US" sz="2000" dirty="0" smtClean="0"/>
              <a:t>The role of Kyrgyzstan in triggering health reform in other Central Asian countries should not be underestimated. </a:t>
            </a:r>
          </a:p>
          <a:p>
            <a:r>
              <a:rPr lang="en-US" sz="2000" dirty="0" smtClean="0"/>
              <a:t>The countries of Central Asia still face the same problems in their</a:t>
            </a:r>
          </a:p>
          <a:p>
            <a:pPr>
              <a:buNone/>
            </a:pPr>
            <a:r>
              <a:rPr lang="en-US" sz="2000" dirty="0" smtClean="0"/>
              <a:t>health sectors. </a:t>
            </a:r>
          </a:p>
          <a:p>
            <a:r>
              <a:rPr lang="en-US" sz="2000" dirty="0" smtClean="0"/>
              <a:t>They look to each other for new interventions and also to learn from</a:t>
            </a:r>
          </a:p>
          <a:p>
            <a:pPr>
              <a:buNone/>
            </a:pPr>
            <a:r>
              <a:rPr lang="en-US" sz="2000" dirty="0" smtClean="0"/>
              <a:t>experiences and avoid mistakes.</a:t>
            </a:r>
          </a:p>
          <a:p>
            <a:r>
              <a:rPr lang="en-US" sz="2000" dirty="0" smtClean="0"/>
              <a:t>Countries including Russia, Ukraine, Mongolia, Tajikistan, Kazakhstan, Uzbekistan, and Turkmenistan have sent representatives for site visits of the Kyrgyz reforms. </a:t>
            </a:r>
          </a:p>
          <a:p>
            <a:r>
              <a:rPr lang="en-US" sz="2000" dirty="0" smtClean="0"/>
              <a:t>Tajikistan in particular has been influenced by the health reforms in Kyrgyzstan. </a:t>
            </a:r>
          </a:p>
          <a:p>
            <a:r>
              <a:rPr lang="en-US" sz="2000" dirty="0" smtClean="0"/>
              <a:t>The Central Asian countries are requesting more regional seminars</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en-US" dirty="0" smtClean="0"/>
          </a:p>
          <a:p>
            <a:r>
              <a:rPr lang="en-US" b="1" dirty="0" smtClean="0"/>
              <a:t>International </a:t>
            </a:r>
            <a:r>
              <a:rPr lang="en-US" b="1" dirty="0"/>
              <a:t>Society of </a:t>
            </a:r>
            <a:r>
              <a:rPr lang="en-US" b="1" dirty="0" err="1"/>
              <a:t>Pharmacoeconomics</a:t>
            </a:r>
            <a:r>
              <a:rPr lang="en-US" b="1" dirty="0"/>
              <a:t> and Outcomes Research Kyrgyzstan </a:t>
            </a:r>
            <a:r>
              <a:rPr lang="en-US" b="1" dirty="0" smtClean="0"/>
              <a:t>Chapter was developed in 2015y.</a:t>
            </a:r>
            <a:endParaRPr lang="ru-RU" b="1" dirty="0"/>
          </a:p>
        </p:txBody>
      </p:sp>
    </p:spTree>
    <p:extLst>
      <p:ext uri="{BB962C8B-B14F-4D97-AF65-F5344CB8AC3E}">
        <p14:creationId xmlns:p14="http://schemas.microsoft.com/office/powerpoint/2010/main" val="1913196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
            </a:r>
            <a:br>
              <a:rPr lang="en-US" dirty="0" smtClean="0"/>
            </a:br>
            <a:r>
              <a:rPr lang="en-US" dirty="0" smtClean="0"/>
              <a:t>The mission of the ISPOR Kyrgyzstan Chapter</a:t>
            </a:r>
            <a:br>
              <a:rPr lang="en-US" dirty="0" smtClean="0"/>
            </a:br>
            <a:endParaRPr lang="ru-RU" dirty="0"/>
          </a:p>
        </p:txBody>
      </p:sp>
      <p:sp>
        <p:nvSpPr>
          <p:cNvPr id="3" name="Объект 2"/>
          <p:cNvSpPr>
            <a:spLocks noGrp="1"/>
          </p:cNvSpPr>
          <p:nvPr>
            <p:ph idx="1"/>
          </p:nvPr>
        </p:nvSpPr>
        <p:spPr>
          <a:xfrm>
            <a:off x="457200" y="1600200"/>
            <a:ext cx="8229600" cy="5141168"/>
          </a:xfrm>
        </p:spPr>
        <p:txBody>
          <a:bodyPr>
            <a:normAutofit fontScale="62500" lnSpcReduction="20000"/>
          </a:bodyPr>
          <a:lstStyle/>
          <a:p>
            <a:pPr hangingPunct="0"/>
            <a:r>
              <a:rPr lang="en-US" dirty="0" smtClean="0"/>
              <a:t>1</a:t>
            </a:r>
            <a:r>
              <a:rPr lang="en-US" dirty="0"/>
              <a:t>. Build, develop, and ensure Regional Chapter membership representation from health care researchers, health care practitioners, and decision-makers interested in </a:t>
            </a:r>
            <a:r>
              <a:rPr lang="en-US" dirty="0" smtClean="0"/>
              <a:t>pharm economics </a:t>
            </a:r>
            <a:r>
              <a:rPr lang="en-US" dirty="0"/>
              <a:t>and outcomes research can share knowledge at a country level or regional level.  </a:t>
            </a:r>
            <a:endParaRPr lang="en-US" dirty="0" smtClean="0"/>
          </a:p>
          <a:p>
            <a:pPr hangingPunct="0"/>
            <a:endParaRPr lang="ru-RU" dirty="0"/>
          </a:p>
          <a:p>
            <a:pPr hangingPunct="0"/>
            <a:r>
              <a:rPr lang="en-US" dirty="0"/>
              <a:t>2. Serve as a bridge in bringing together country researchers, health care practitioners, and decision-makers interested in Health Technology Assessment and </a:t>
            </a:r>
            <a:r>
              <a:rPr lang="en-US" dirty="0" smtClean="0"/>
              <a:t>pharm economics</a:t>
            </a:r>
            <a:r>
              <a:rPr lang="en-US" dirty="0"/>
              <a:t>, as well as members of the pharmaceutical medical device/ diagnostics industry, health-related organizations, and academia</a:t>
            </a:r>
            <a:r>
              <a:rPr lang="en-US" dirty="0" smtClean="0"/>
              <a:t>.</a:t>
            </a:r>
          </a:p>
          <a:p>
            <a:pPr hangingPunct="0"/>
            <a:r>
              <a:rPr lang="en-US" dirty="0" smtClean="0"/>
              <a:t> </a:t>
            </a:r>
            <a:r>
              <a:rPr lang="en-US" dirty="0"/>
              <a:t/>
            </a:r>
            <a:br>
              <a:rPr lang="en-US" dirty="0"/>
            </a:br>
            <a:r>
              <a:rPr lang="en-US" dirty="0"/>
              <a:t>3. Act as a resource at a local level for individuals interested in </a:t>
            </a:r>
            <a:r>
              <a:rPr lang="en-US" dirty="0" smtClean="0"/>
              <a:t>pharm economics </a:t>
            </a:r>
            <a:r>
              <a:rPr lang="en-US" dirty="0"/>
              <a:t>and outcomes research, and its use in health care decisions, clinical and economic assessment, </a:t>
            </a:r>
            <a:r>
              <a:rPr lang="en-US" dirty="0" err="1" smtClean="0"/>
              <a:t>pharma</a:t>
            </a:r>
            <a:r>
              <a:rPr lang="en-US" dirty="0" smtClean="0"/>
              <a:t> economics </a:t>
            </a:r>
            <a:r>
              <a:rPr lang="en-US" dirty="0"/>
              <a:t>and outcomes research and its use in health care decisions. </a:t>
            </a:r>
            <a:endParaRPr lang="en-US" dirty="0" smtClean="0"/>
          </a:p>
          <a:p>
            <a:pPr hangingPunct="0"/>
            <a:r>
              <a:rPr lang="en-US" dirty="0"/>
              <a:t/>
            </a:r>
            <a:br>
              <a:rPr lang="en-US" dirty="0"/>
            </a:br>
            <a:r>
              <a:rPr lang="en-US" dirty="0"/>
              <a:t>4. Provide an opportunity for country or region -specific chapter members to become more familiar with the activities of ISPOR area as well as participate in its activities. </a:t>
            </a:r>
            <a:endParaRPr lang="ru-RU" dirty="0"/>
          </a:p>
          <a:p>
            <a:endParaRPr lang="ru-RU" dirty="0"/>
          </a:p>
        </p:txBody>
      </p:sp>
    </p:spTree>
    <p:extLst>
      <p:ext uri="{BB962C8B-B14F-4D97-AF65-F5344CB8AC3E}">
        <p14:creationId xmlns:p14="http://schemas.microsoft.com/office/powerpoint/2010/main" val="2282732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descr="plane taking off.jpg"/>
          <p:cNvPicPr>
            <a:picLocks noChangeAspect="1"/>
          </p:cNvPicPr>
          <p:nvPr/>
        </p:nvPicPr>
        <p:blipFill>
          <a:blip r:embed="rId2" cstate="print"/>
          <a:srcRect/>
          <a:stretch>
            <a:fillRect/>
          </a:stretch>
        </p:blipFill>
        <p:spPr bwMode="auto">
          <a:xfrm>
            <a:off x="0" y="-315416"/>
            <a:ext cx="9144000" cy="4865985"/>
          </a:xfrm>
          <a:prstGeom prst="rect">
            <a:avLst/>
          </a:prstGeom>
          <a:noFill/>
          <a:ln w="9525">
            <a:noFill/>
            <a:miter lim="800000"/>
            <a:headEnd/>
            <a:tailEnd/>
          </a:ln>
        </p:spPr>
      </p:pic>
      <p:sp>
        <p:nvSpPr>
          <p:cNvPr id="16389" name="TextBox 1"/>
          <p:cNvSpPr txBox="1">
            <a:spLocks noChangeArrowheads="1"/>
          </p:cNvSpPr>
          <p:nvPr/>
        </p:nvSpPr>
        <p:spPr bwMode="auto">
          <a:xfrm>
            <a:off x="251520" y="404664"/>
            <a:ext cx="7078663" cy="954107"/>
          </a:xfrm>
          <a:prstGeom prst="rect">
            <a:avLst/>
          </a:prstGeom>
          <a:noFill/>
          <a:ln w="9525">
            <a:noFill/>
            <a:miter lim="800000"/>
            <a:headEnd/>
            <a:tailEnd/>
          </a:ln>
        </p:spPr>
        <p:txBody>
          <a:bodyPr>
            <a:spAutoFit/>
          </a:bodyPr>
          <a:lstStyle/>
          <a:p>
            <a:r>
              <a:rPr lang="en-US" sz="2800" dirty="0" smtClean="0">
                <a:solidFill>
                  <a:schemeClr val="bg1"/>
                </a:solidFill>
                <a:latin typeface="Arial Narrow" pitchFamily="34" charset="0"/>
              </a:rPr>
              <a:t>Kyrgyzstan</a:t>
            </a:r>
            <a:endParaRPr lang="en-US" sz="2800" dirty="0">
              <a:solidFill>
                <a:schemeClr val="bg1"/>
              </a:solidFill>
              <a:latin typeface="Arial Narrow" pitchFamily="34" charset="0"/>
            </a:endParaRPr>
          </a:p>
          <a:p>
            <a:r>
              <a:rPr lang="en-US" sz="2800" dirty="0" smtClean="0">
                <a:solidFill>
                  <a:schemeClr val="bg1"/>
                </a:solidFill>
                <a:latin typeface="Arial Narrow" pitchFamily="34" charset="0"/>
              </a:rPr>
              <a:t> </a:t>
            </a:r>
            <a:r>
              <a:rPr lang="en-US" sz="2800" dirty="0">
                <a:solidFill>
                  <a:schemeClr val="bg1"/>
                </a:solidFill>
                <a:latin typeface="Arial Narrow" pitchFamily="34" charset="0"/>
              </a:rPr>
              <a:t>main </a:t>
            </a:r>
            <a:r>
              <a:rPr lang="en-US" sz="2800" dirty="0" smtClean="0">
                <a:solidFill>
                  <a:schemeClr val="bg1"/>
                </a:solidFill>
                <a:latin typeface="Arial Narrow" pitchFamily="34" charset="0"/>
              </a:rPr>
              <a:t>messages – </a:t>
            </a:r>
            <a:r>
              <a:rPr lang="en-US" sz="2800" dirty="0" smtClean="0">
                <a:solidFill>
                  <a:schemeClr val="bg1"/>
                </a:solidFill>
                <a:latin typeface="Arial Narrow" pitchFamily="34" charset="0"/>
              </a:rPr>
              <a:t>EVERYTHING </a:t>
            </a:r>
            <a:r>
              <a:rPr lang="en-US" sz="2800" dirty="0" smtClean="0">
                <a:solidFill>
                  <a:schemeClr val="bg1"/>
                </a:solidFill>
                <a:latin typeface="Arial Narrow" pitchFamily="34" charset="0"/>
              </a:rPr>
              <a:t>IS POSSIBLE </a:t>
            </a:r>
            <a:endParaRPr lang="en-US" sz="2800" dirty="0">
              <a:solidFill>
                <a:schemeClr val="bg1"/>
              </a:solidFill>
              <a:latin typeface="Arial Narrow" pitchFamily="34" charset="0"/>
            </a:endParaRPr>
          </a:p>
        </p:txBody>
      </p:sp>
      <p:sp>
        <p:nvSpPr>
          <p:cNvPr id="4" name="Прямоугольник 3"/>
          <p:cNvSpPr/>
          <p:nvPr/>
        </p:nvSpPr>
        <p:spPr>
          <a:xfrm>
            <a:off x="467544" y="4869160"/>
            <a:ext cx="8280920" cy="1754326"/>
          </a:xfrm>
          <a:prstGeom prst="rect">
            <a:avLst/>
          </a:prstGeom>
        </p:spPr>
        <p:txBody>
          <a:bodyPr wrap="square">
            <a:spAutoFit/>
          </a:bodyPr>
          <a:lstStyle/>
          <a:p>
            <a:r>
              <a:rPr lang="en-US" b="1" dirty="0" smtClean="0"/>
              <a:t>Quality Improvement in Kyrgyzstan through use EBM/HTA is feasible</a:t>
            </a:r>
            <a:r>
              <a:rPr lang="ru-RU" b="1" dirty="0" smtClean="0"/>
              <a:t>: </a:t>
            </a:r>
            <a:r>
              <a:rPr lang="en-US" b="1" dirty="0" smtClean="0"/>
              <a:t>a lot has been already achieved and have to do</a:t>
            </a:r>
          </a:p>
          <a:p>
            <a:r>
              <a:rPr lang="en-US" b="1" dirty="0" smtClean="0"/>
              <a:t>  </a:t>
            </a:r>
          </a:p>
          <a:p>
            <a:r>
              <a:rPr lang="en-US" b="1" dirty="0" smtClean="0"/>
              <a:t>All support the necessity to introduce </a:t>
            </a:r>
            <a:r>
              <a:rPr lang="ru-RU" b="1" dirty="0" smtClean="0"/>
              <a:t> </a:t>
            </a:r>
            <a:r>
              <a:rPr lang="en-US" b="1" dirty="0" smtClean="0"/>
              <a:t>necessary changes</a:t>
            </a:r>
          </a:p>
          <a:p>
            <a:pPr marL="0" indent="0">
              <a:buNone/>
            </a:pPr>
            <a:r>
              <a:rPr lang="en-US" b="1" dirty="0" smtClean="0"/>
              <a:t> </a:t>
            </a:r>
            <a:r>
              <a:rPr lang="ru-RU" b="1" dirty="0" smtClean="0"/>
              <a:t> </a:t>
            </a:r>
          </a:p>
          <a:p>
            <a:r>
              <a:rPr lang="en-US" b="1" dirty="0" smtClean="0"/>
              <a:t>Results based management shoes the way </a:t>
            </a:r>
            <a:r>
              <a:rPr lang="ru-RU" b="1" dirty="0" smtClean="0"/>
              <a:t>(«</a:t>
            </a:r>
            <a:r>
              <a:rPr lang="en-US" b="1" dirty="0" smtClean="0"/>
              <a:t>learn through practice</a:t>
            </a:r>
            <a:r>
              <a:rPr lang="ru-RU" b="1" dirty="0" smtClean="0"/>
              <a:t>»)</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p:txBody>
          <a:bodyPr/>
          <a:lstStyle/>
          <a:p>
            <a:pPr eaLnBrk="1" hangingPunct="1"/>
            <a:endParaRPr lang="en-US" dirty="0" smtClean="0"/>
          </a:p>
        </p:txBody>
      </p:sp>
      <p:pic>
        <p:nvPicPr>
          <p:cNvPr id="17411" name="Picture 4"/>
          <p:cNvPicPr>
            <a:picLocks noGrp="1" noChangeAspect="1" noChangeArrowheads="1"/>
          </p:cNvPicPr>
          <p:nvPr>
            <p:ph idx="1"/>
          </p:nvPr>
        </p:nvPicPr>
        <p:blipFill>
          <a:blip r:embed="rId2" cstate="print"/>
          <a:srcRect/>
          <a:stretch>
            <a:fillRect/>
          </a:stretch>
        </p:blipFill>
        <p:spPr>
          <a:xfrm>
            <a:off x="-108521" y="0"/>
            <a:ext cx="9569303" cy="6858000"/>
          </a:xfrm>
          <a:noFill/>
        </p:spPr>
      </p:pic>
      <p:pic>
        <p:nvPicPr>
          <p:cNvPr id="4" name="Picture 8" descr="Manas"/>
          <p:cNvPicPr>
            <a:picLocks noChangeAspect="1" noChangeArrowheads="1"/>
          </p:cNvPicPr>
          <p:nvPr/>
        </p:nvPicPr>
        <p:blipFill>
          <a:blip r:embed="rId3" cstate="print"/>
          <a:srcRect/>
          <a:stretch>
            <a:fillRect/>
          </a:stretch>
        </p:blipFill>
        <p:spPr bwMode="auto">
          <a:xfrm>
            <a:off x="152400" y="152400"/>
            <a:ext cx="1344613" cy="136842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539750" y="4437063"/>
            <a:ext cx="7924800" cy="823912"/>
          </a:xfrm>
          <a:prstGeom prst="rect">
            <a:avLst/>
          </a:prstGeom>
          <a:noFill/>
          <a:ln w="9525">
            <a:noFill/>
            <a:miter lim="800000"/>
            <a:headEnd/>
            <a:tailEnd/>
          </a:ln>
          <a:effectLst/>
        </p:spPr>
        <p:txBody>
          <a:bodyPr>
            <a:spAutoFit/>
          </a:bodyPr>
          <a:lstStyle/>
          <a:p>
            <a:pPr eaLnBrk="0" hangingPunct="0"/>
            <a:endParaRPr lang="en-US" sz="2000" b="1">
              <a:latin typeface="Verdana" pitchFamily="34" charset="0"/>
            </a:endParaRPr>
          </a:p>
          <a:p>
            <a:pPr algn="ctr" eaLnBrk="0" hangingPunct="0"/>
            <a:endParaRPr lang="en-US" sz="2800" b="1"/>
          </a:p>
        </p:txBody>
      </p:sp>
      <p:grpSp>
        <p:nvGrpSpPr>
          <p:cNvPr id="4099" name="Group 6"/>
          <p:cNvGrpSpPr>
            <a:grpSpLocks/>
          </p:cNvGrpSpPr>
          <p:nvPr/>
        </p:nvGrpSpPr>
        <p:grpSpPr bwMode="auto">
          <a:xfrm>
            <a:off x="610696" y="214287"/>
            <a:ext cx="7747518" cy="1126236"/>
            <a:chOff x="1999" y="1797"/>
            <a:chExt cx="3848" cy="280"/>
          </a:xfrm>
        </p:grpSpPr>
        <p:sp>
          <p:nvSpPr>
            <p:cNvPr id="4101" name="WordArt 7"/>
            <p:cNvSpPr>
              <a:spLocks noChangeArrowheads="1" noChangeShapeType="1" noTextEdit="1"/>
            </p:cNvSpPr>
            <p:nvPr/>
          </p:nvSpPr>
          <p:spPr bwMode="auto">
            <a:xfrm>
              <a:off x="2015" y="1797"/>
              <a:ext cx="3832" cy="264"/>
            </a:xfrm>
            <a:prstGeom prst="rect">
              <a:avLst/>
            </a:prstGeom>
          </p:spPr>
          <p:txBody>
            <a:bodyPr wrap="none" fromWordArt="1">
              <a:prstTxWarp prst="textPlain">
                <a:avLst>
                  <a:gd name="adj" fmla="val 50000"/>
                </a:avLst>
              </a:prstTxWarp>
              <a:scene3d>
                <a:camera prst="legacyObliqueFront">
                  <a:rot lat="0" lon="20399996" rev="0"/>
                </a:camera>
                <a:lightRig rig="legacyFlat3" dir="t"/>
              </a:scene3d>
              <a:sp3d prstMaterial="legacyPlastic">
                <a:extrusionClr>
                  <a:schemeClr val="bg1"/>
                </a:extrusionClr>
              </a:sp3d>
            </a:bodyPr>
            <a:lstStyle/>
            <a:p>
              <a:pPr lvl="0"/>
              <a:r>
                <a:rPr lang="en-US" sz="2800" dirty="0">
                  <a:solidFill>
                    <a:srgbClr val="C00000"/>
                  </a:solidFill>
                </a:rPr>
                <a:t>Key </a:t>
              </a:r>
              <a:r>
                <a:rPr lang="en-US" sz="2800" dirty="0" smtClean="0">
                  <a:solidFill>
                    <a:srgbClr val="C00000"/>
                  </a:solidFill>
                </a:rPr>
                <a:t>national reforms priorities </a:t>
              </a:r>
              <a:r>
                <a:rPr lang="en-US" sz="2800" dirty="0">
                  <a:solidFill>
                    <a:srgbClr val="C00000"/>
                  </a:solidFill>
                </a:rPr>
                <a:t>in the country</a:t>
              </a:r>
            </a:p>
          </p:txBody>
        </p:sp>
        <p:pic>
          <p:nvPicPr>
            <p:cNvPr id="4102" name="Picture 8"/>
            <p:cNvPicPr>
              <a:picLocks noChangeAspect="1" noChangeArrowheads="1"/>
            </p:cNvPicPr>
            <p:nvPr/>
          </p:nvPicPr>
          <p:blipFill>
            <a:blip r:embed="rId3" cstate="print"/>
            <a:srcRect/>
            <a:stretch>
              <a:fillRect/>
            </a:stretch>
          </p:blipFill>
          <p:spPr bwMode="auto">
            <a:xfrm>
              <a:off x="1999" y="2023"/>
              <a:ext cx="3629" cy="54"/>
            </a:xfrm>
            <a:prstGeom prst="rect">
              <a:avLst/>
            </a:prstGeom>
            <a:noFill/>
            <a:ln w="9525">
              <a:noFill/>
              <a:miter lim="800000"/>
              <a:headEnd/>
              <a:tailEnd/>
            </a:ln>
            <a:effectLst/>
          </p:spPr>
        </p:pic>
      </p:grpSp>
      <p:sp>
        <p:nvSpPr>
          <p:cNvPr id="4100" name="Rectangle 11"/>
          <p:cNvSpPr>
            <a:spLocks noChangeArrowheads="1"/>
          </p:cNvSpPr>
          <p:nvPr/>
        </p:nvSpPr>
        <p:spPr bwMode="auto">
          <a:xfrm>
            <a:off x="357158" y="1700213"/>
            <a:ext cx="7597805" cy="830997"/>
          </a:xfrm>
          <a:prstGeom prst="rect">
            <a:avLst/>
          </a:prstGeom>
          <a:noFill/>
          <a:ln w="9525">
            <a:noFill/>
            <a:miter lim="800000"/>
            <a:headEnd/>
            <a:tailEnd/>
          </a:ln>
          <a:effectLst/>
        </p:spPr>
        <p:txBody>
          <a:bodyPr wrap="square">
            <a:spAutoFit/>
          </a:bodyPr>
          <a:lstStyle/>
          <a:p>
            <a:pPr>
              <a:lnSpc>
                <a:spcPct val="150000"/>
              </a:lnSpc>
            </a:pPr>
            <a:r>
              <a:rPr lang="en-US" sz="3200" b="1" dirty="0" smtClean="0">
                <a:solidFill>
                  <a:srgbClr val="003399"/>
                </a:solidFill>
                <a:latin typeface="Times New Roman" pitchFamily="18" charset="0"/>
              </a:rPr>
              <a:t>  </a:t>
            </a:r>
          </a:p>
        </p:txBody>
      </p:sp>
      <p:sp>
        <p:nvSpPr>
          <p:cNvPr id="7" name="Rectangle 6"/>
          <p:cNvSpPr/>
          <p:nvPr/>
        </p:nvSpPr>
        <p:spPr>
          <a:xfrm>
            <a:off x="214282" y="1000108"/>
            <a:ext cx="8715436" cy="2262158"/>
          </a:xfrm>
          <a:prstGeom prst="rect">
            <a:avLst/>
          </a:prstGeom>
        </p:spPr>
        <p:txBody>
          <a:bodyPr wrap="square">
            <a:spAutoFit/>
          </a:bodyPr>
          <a:lstStyle/>
          <a:p>
            <a:pPr>
              <a:lnSpc>
                <a:spcPct val="150000"/>
              </a:lnSpc>
            </a:pPr>
            <a:r>
              <a:rPr lang="en-US" b="1" dirty="0" smtClean="0">
                <a:solidFill>
                  <a:srgbClr val="003399"/>
                </a:solidFill>
                <a:latin typeface="Times New Roman" pitchFamily="18" charset="0"/>
              </a:rPr>
              <a:t> </a:t>
            </a:r>
          </a:p>
          <a:p>
            <a:pPr marL="342900" indent="-342900">
              <a:lnSpc>
                <a:spcPct val="150000"/>
              </a:lnSpc>
              <a:buFont typeface="Arial" pitchFamily="34" charset="0"/>
              <a:buChar char="•"/>
            </a:pPr>
            <a:endParaRPr lang="ru-RU" sz="2000" b="1" dirty="0" smtClean="0">
              <a:latin typeface="Times New Roman" pitchFamily="18" charset="0"/>
              <a:cs typeface="Times New Roman" pitchFamily="18" charset="0"/>
            </a:endParaRPr>
          </a:p>
          <a:p>
            <a:pPr marL="342900" indent="-342900">
              <a:lnSpc>
                <a:spcPct val="150000"/>
              </a:lnSpc>
              <a:buFont typeface="Arial" pitchFamily="34" charset="0"/>
              <a:buChar char="•"/>
            </a:pPr>
            <a:endParaRPr lang="en-US" sz="2000" b="1" dirty="0" smtClean="0">
              <a:latin typeface="Times New Roman" pitchFamily="18" charset="0"/>
              <a:cs typeface="Times New Roman" pitchFamily="18" charset="0"/>
            </a:endParaRPr>
          </a:p>
          <a:p>
            <a:pPr>
              <a:lnSpc>
                <a:spcPct val="150000"/>
              </a:lnSpc>
            </a:pPr>
            <a:endParaRPr lang="en-US" dirty="0" smtClean="0">
              <a:solidFill>
                <a:srgbClr val="003399"/>
              </a:solidFill>
              <a:latin typeface="Times New Roman" pitchFamily="18" charset="0"/>
            </a:endParaRPr>
          </a:p>
          <a:p>
            <a:pPr>
              <a:lnSpc>
                <a:spcPct val="150000"/>
              </a:lnSpc>
            </a:pPr>
            <a:endParaRPr lang="en-US" b="1" dirty="0" smtClean="0">
              <a:solidFill>
                <a:srgbClr val="003399"/>
              </a:solidFill>
              <a:latin typeface="Times New Roman" pitchFamily="18" charset="0"/>
            </a:endParaRPr>
          </a:p>
        </p:txBody>
      </p:sp>
      <p:sp>
        <p:nvSpPr>
          <p:cNvPr id="31745" name="Rectangle 1"/>
          <p:cNvSpPr>
            <a:spLocks noChangeArrowheads="1"/>
          </p:cNvSpPr>
          <p:nvPr/>
        </p:nvSpPr>
        <p:spPr bwMode="auto">
          <a:xfrm>
            <a:off x="683568" y="1785926"/>
            <a:ext cx="828092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en-US" sz="2400" b="1" dirty="0" smtClean="0"/>
              <a:t>In 1992, the Health reform began implementation in Kyrgyzstan health system</a:t>
            </a:r>
          </a:p>
          <a:p>
            <a:pPr lvl="0"/>
            <a:endParaRPr lang="en-US" sz="2400" dirty="0" smtClean="0"/>
          </a:p>
          <a:p>
            <a:pPr lvl="0"/>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There are four main components of the health reform model: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marL="514350" marR="0" lvl="0" indent="-514350" algn="l" defTabSz="914400" rtl="0" eaLnBrk="1" fontAlgn="base" latinLnBrk="0" hangingPunct="1">
              <a:lnSpc>
                <a:spcPct val="100000"/>
              </a:lnSpc>
              <a:spcBef>
                <a:spcPct val="0"/>
              </a:spcBef>
              <a:spcAft>
                <a:spcPct val="0"/>
              </a:spcAft>
              <a:buClrTx/>
              <a:buSzTx/>
              <a:buFont typeface="+mj-lt"/>
              <a:buAutoNum type="romanUcPeriod"/>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Health delivery system restructuring and strengthening primary health care, </a:t>
            </a:r>
          </a:p>
          <a:p>
            <a:pPr marL="514350" marR="0" lvl="0" indent="-514350" algn="l" defTabSz="914400" rtl="0" eaLnBrk="0" fontAlgn="base" latinLnBrk="0" hangingPunct="0">
              <a:lnSpc>
                <a:spcPct val="100000"/>
              </a:lnSpc>
              <a:spcBef>
                <a:spcPct val="0"/>
              </a:spcBef>
              <a:spcAft>
                <a:spcPct val="0"/>
              </a:spcAft>
              <a:buClrTx/>
              <a:buSzTx/>
              <a:buFont typeface="+mj-lt"/>
              <a:buAutoNum type="romanUcPeriod"/>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Population involvement, </a:t>
            </a:r>
          </a:p>
          <a:p>
            <a:pPr marL="514350" marR="0" lvl="0" indent="-514350" algn="l" defTabSz="914400" rtl="0" eaLnBrk="0" fontAlgn="base" latinLnBrk="0" hangingPunct="0">
              <a:lnSpc>
                <a:spcPct val="100000"/>
              </a:lnSpc>
              <a:spcBef>
                <a:spcPct val="0"/>
              </a:spcBef>
              <a:spcAft>
                <a:spcPct val="0"/>
              </a:spcAft>
              <a:buClrTx/>
              <a:buSzTx/>
              <a:buFont typeface="+mj-lt"/>
              <a:buAutoNum type="romanUcPeriod"/>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New provider payment systems, </a:t>
            </a:r>
          </a:p>
          <a:p>
            <a:pPr marL="514350" marR="0" lvl="0" indent="-514350" algn="l" defTabSz="914400" rtl="0" eaLnBrk="0" fontAlgn="base" latinLnBrk="0" hangingPunct="0">
              <a:lnSpc>
                <a:spcPct val="100000"/>
              </a:lnSpc>
              <a:spcBef>
                <a:spcPct val="0"/>
              </a:spcBef>
              <a:spcAft>
                <a:spcPct val="0"/>
              </a:spcAft>
              <a:buClrTx/>
              <a:buSzTx/>
              <a:buFont typeface="+mj-lt"/>
              <a:buAutoNum type="romanUcPeriod"/>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New management information systems. </a:t>
            </a:r>
          </a:p>
          <a:p>
            <a:pPr marL="0" marR="0" lvl="0" indent="0" algn="l" defTabSz="914400" rtl="0" eaLnBrk="0" fontAlgn="base" latinLnBrk="0" hangingPunct="0">
              <a:lnSpc>
                <a:spcPct val="100000"/>
              </a:lnSpc>
              <a:spcBef>
                <a:spcPct val="0"/>
              </a:spcBef>
              <a:spcAft>
                <a:spcPct val="0"/>
              </a:spcAft>
              <a:buClrTx/>
              <a:buSzTx/>
              <a:buFontTx/>
              <a:buNone/>
              <a:tabLst/>
            </a:pPr>
            <a:endParaRPr lang="en-US" sz="2400" dirty="0" smtClean="0">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Legal and policy framework, and public awareness are elements of each of these components.</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800" b="1" dirty="0" smtClean="0"/>
              <a:t>Institutionalization of Health Reform </a:t>
            </a:r>
            <a:br>
              <a:rPr lang="en-US" sz="2800" b="1" dirty="0" smtClean="0"/>
            </a:br>
            <a:r>
              <a:rPr lang="en-US" sz="2800" b="1" dirty="0" smtClean="0"/>
              <a:t>at the National Level</a:t>
            </a:r>
            <a:r>
              <a:rPr lang="en-US" sz="2800" dirty="0" smtClean="0"/>
              <a:t/>
            </a:r>
            <a:br>
              <a:rPr lang="en-US" sz="2800" dirty="0" smtClean="0"/>
            </a:br>
            <a:endParaRPr lang="en-US" sz="2800" dirty="0"/>
          </a:p>
        </p:txBody>
      </p:sp>
      <p:sp>
        <p:nvSpPr>
          <p:cNvPr id="3" name="Содержимое 2"/>
          <p:cNvSpPr>
            <a:spLocks noGrp="1"/>
          </p:cNvSpPr>
          <p:nvPr>
            <p:ph idx="1"/>
          </p:nvPr>
        </p:nvSpPr>
        <p:spPr>
          <a:xfrm>
            <a:off x="0" y="1628800"/>
            <a:ext cx="9036496" cy="4525963"/>
          </a:xfrm>
        </p:spPr>
        <p:txBody>
          <a:bodyPr/>
          <a:lstStyle/>
          <a:p>
            <a:r>
              <a:rPr lang="en-US" sz="2800" dirty="0" smtClean="0"/>
              <a:t>A process-oriented approach was established at the national level to develop the policy and legal framework for health reform</a:t>
            </a:r>
          </a:p>
          <a:p>
            <a:endParaRPr lang="en-US" sz="2800" dirty="0" smtClean="0"/>
          </a:p>
          <a:p>
            <a:pPr lvl="1"/>
            <a:r>
              <a:rPr lang="en-US" sz="2400" dirty="0" smtClean="0"/>
              <a:t>National FGP regulations, </a:t>
            </a:r>
          </a:p>
          <a:p>
            <a:pPr lvl="1"/>
            <a:r>
              <a:rPr lang="en-US" sz="2400" dirty="0" smtClean="0"/>
              <a:t>Health Insurance Fund organization and provider payment regulations,</a:t>
            </a:r>
          </a:p>
          <a:p>
            <a:pPr lvl="1"/>
            <a:r>
              <a:rPr lang="en-US" sz="2400" dirty="0" smtClean="0"/>
              <a:t>Medical Commission of licensing and accreditation </a:t>
            </a:r>
          </a:p>
          <a:p>
            <a:pPr lvl="1"/>
            <a:r>
              <a:rPr lang="en-US" sz="2400" dirty="0" smtClean="0"/>
              <a:t>Regulations for health information systems, </a:t>
            </a:r>
          </a:p>
          <a:p>
            <a:pPr lvl="1"/>
            <a:r>
              <a:rPr lang="en-US" sz="2400" dirty="0" smtClean="0"/>
              <a:t>Important government decree…</a:t>
            </a:r>
            <a:endParaRPr lang="en-US"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85720" y="214290"/>
            <a:ext cx="8401080" cy="1643074"/>
          </a:xfrm>
          <a:effectLst>
            <a:outerShdw dist="35921" dir="2700000" algn="ctr" rotWithShape="0">
              <a:schemeClr val="bg2"/>
            </a:outerShdw>
          </a:effectLst>
        </p:spPr>
        <p:txBody>
          <a:bodyPr/>
          <a:lstStyle/>
          <a:p>
            <a:pPr lvl="0"/>
            <a:r>
              <a:rPr lang="en-US" sz="3200" dirty="0" smtClean="0">
                <a:solidFill>
                  <a:srgbClr val="C00000"/>
                </a:solidFill>
              </a:rPr>
              <a:t>Existing mechanisms to assure quality of care at all levels of health care system  </a:t>
            </a:r>
            <a:endParaRPr lang="en-US" sz="3200" dirty="0">
              <a:solidFill>
                <a:srgbClr val="C00000"/>
              </a:solidFill>
            </a:endParaRPr>
          </a:p>
        </p:txBody>
      </p:sp>
      <p:sp>
        <p:nvSpPr>
          <p:cNvPr id="4" name="Content Placeholder 3"/>
          <p:cNvSpPr>
            <a:spLocks noGrp="1"/>
          </p:cNvSpPr>
          <p:nvPr>
            <p:ph idx="1"/>
          </p:nvPr>
        </p:nvSpPr>
        <p:spPr>
          <a:xfrm>
            <a:off x="457200" y="1700808"/>
            <a:ext cx="8229600" cy="4425355"/>
          </a:xfrm>
        </p:spPr>
        <p:txBody>
          <a:bodyPr>
            <a:normAutofit fontScale="40000" lnSpcReduction="20000"/>
          </a:bodyPr>
          <a:lstStyle/>
          <a:p>
            <a:pPr marL="514350" indent="-514350">
              <a:buNone/>
            </a:pPr>
            <a:r>
              <a:rPr lang="en-US" sz="6000" b="1" dirty="0" smtClean="0">
                <a:latin typeface="Times New Roman" pitchFamily="18" charset="0"/>
                <a:cs typeface="Times New Roman" pitchFamily="18" charset="0"/>
              </a:rPr>
              <a:t>Quality </a:t>
            </a:r>
            <a:r>
              <a:rPr lang="en-US" sz="6000" b="1" dirty="0" smtClean="0">
                <a:latin typeface="Times New Roman" pitchFamily="18" charset="0"/>
                <a:cs typeface="Times New Roman" pitchFamily="18" charset="0"/>
              </a:rPr>
              <a:t>management in health organizations level</a:t>
            </a:r>
          </a:p>
          <a:p>
            <a:pPr marL="514350" indent="-514350">
              <a:buAutoNum type="alphaLcParenR"/>
            </a:pPr>
            <a:r>
              <a:rPr lang="en-US" sz="4000" b="1" dirty="0" smtClean="0">
                <a:solidFill>
                  <a:schemeClr val="accent2"/>
                </a:solidFill>
                <a:latin typeface="Times New Roman" pitchFamily="18" charset="0"/>
                <a:cs typeface="Times New Roman" pitchFamily="18" charset="0"/>
              </a:rPr>
              <a:t>Medicinal &amp; Control Commission, Drug Committees and quality Committees</a:t>
            </a:r>
          </a:p>
          <a:p>
            <a:pPr marL="514350" indent="-514350">
              <a:buFontTx/>
              <a:buAutoNum type="alphaLcParenR"/>
            </a:pPr>
            <a:r>
              <a:rPr lang="en-US" sz="4000" b="1" dirty="0" smtClean="0">
                <a:solidFill>
                  <a:schemeClr val="accent2"/>
                </a:solidFill>
                <a:latin typeface="Times New Roman" pitchFamily="18" charset="0"/>
                <a:cs typeface="Times New Roman" pitchFamily="18" charset="0"/>
              </a:rPr>
              <a:t>Health services continuous quality improvement system </a:t>
            </a:r>
          </a:p>
          <a:p>
            <a:pPr marL="514350" indent="-514350">
              <a:buFontTx/>
              <a:buAutoNum type="alphaLcParenR"/>
            </a:pPr>
            <a:endParaRPr lang="en-US" sz="4000" b="1" dirty="0" smtClean="0">
              <a:solidFill>
                <a:schemeClr val="accent2"/>
              </a:solidFill>
              <a:latin typeface="Times New Roman" pitchFamily="18" charset="0"/>
              <a:cs typeface="Times New Roman" pitchFamily="18" charset="0"/>
            </a:endParaRPr>
          </a:p>
          <a:p>
            <a:pPr marL="514350" indent="-514350">
              <a:buNone/>
            </a:pPr>
            <a:r>
              <a:rPr lang="en-US" sz="6000" b="1" dirty="0" smtClean="0">
                <a:latin typeface="Times New Roman" pitchFamily="18" charset="0"/>
                <a:cs typeface="Times New Roman" pitchFamily="18" charset="0"/>
              </a:rPr>
              <a:t>Quality management in health care system </a:t>
            </a:r>
          </a:p>
          <a:p>
            <a:pPr marL="514350" indent="-514350">
              <a:buAutoNum type="alphaLcParenR"/>
            </a:pPr>
            <a:r>
              <a:rPr lang="en-US" sz="4000" b="1" dirty="0" smtClean="0">
                <a:solidFill>
                  <a:schemeClr val="accent2"/>
                </a:solidFill>
                <a:latin typeface="Times New Roman" pitchFamily="18" charset="0"/>
                <a:cs typeface="Times New Roman" pitchFamily="18" charset="0"/>
              </a:rPr>
              <a:t>Quality control and expertise </a:t>
            </a:r>
          </a:p>
          <a:p>
            <a:pPr marL="514350" indent="-514350">
              <a:buFontTx/>
              <a:buAutoNum type="alphaLcParenR"/>
            </a:pPr>
            <a:r>
              <a:rPr lang="ru-RU" sz="4000" b="1" dirty="0" smtClean="0">
                <a:solidFill>
                  <a:schemeClr val="accent2"/>
                </a:solidFill>
                <a:latin typeface="Times New Roman" pitchFamily="18" charset="0"/>
                <a:cs typeface="Times New Roman" pitchFamily="18" charset="0"/>
              </a:rPr>
              <a:t> </a:t>
            </a:r>
            <a:r>
              <a:rPr lang="en-US" sz="4000" b="1" dirty="0" smtClean="0">
                <a:solidFill>
                  <a:schemeClr val="accent2"/>
                </a:solidFill>
                <a:latin typeface="Times New Roman" pitchFamily="18" charset="0"/>
                <a:cs typeface="Times New Roman" pitchFamily="18" charset="0"/>
              </a:rPr>
              <a:t>Medical Accreditation Committee</a:t>
            </a:r>
          </a:p>
          <a:p>
            <a:pPr marL="514350" indent="-514350">
              <a:buFontTx/>
              <a:buAutoNum type="alphaLcParenR"/>
            </a:pPr>
            <a:endParaRPr lang="en-US" sz="4000" b="1" dirty="0" smtClean="0">
              <a:solidFill>
                <a:schemeClr val="accent2"/>
              </a:solidFill>
              <a:latin typeface="Times New Roman" pitchFamily="18" charset="0"/>
              <a:cs typeface="Times New Roman" pitchFamily="18" charset="0"/>
            </a:endParaRPr>
          </a:p>
          <a:p>
            <a:pPr marL="514350" indent="-514350">
              <a:buNone/>
            </a:pPr>
            <a:r>
              <a:rPr lang="en-US" sz="6000" b="1" dirty="0" smtClean="0">
                <a:latin typeface="Times New Roman" pitchFamily="18" charset="0"/>
                <a:cs typeface="Times New Roman" pitchFamily="18" charset="0"/>
              </a:rPr>
              <a:t>Health staff encouraging improvement mechanisms  </a:t>
            </a:r>
          </a:p>
          <a:p>
            <a:pPr marL="514350" indent="-514350">
              <a:buAutoNum type="alphaLcParenR"/>
            </a:pPr>
            <a:endParaRPr lang="en-US" sz="7000" b="1" dirty="0" smtClean="0">
              <a:solidFill>
                <a:schemeClr val="tx1"/>
              </a:solidFill>
              <a:latin typeface="+mn-lt"/>
              <a:ea typeface="+mn-ea"/>
              <a:cs typeface="+mn-cs"/>
            </a:endParaRPr>
          </a:p>
          <a:p>
            <a:pPr marL="514350" indent="-514350">
              <a:buNone/>
            </a:pPr>
            <a:endParaRPr lang="en-US" b="1" dirty="0" smtClean="0">
              <a:solidFill>
                <a:schemeClr val="tx1"/>
              </a:solidFill>
              <a:latin typeface="+mn-lt"/>
              <a:ea typeface="+mn-ea"/>
              <a:cs typeface="+mn-cs"/>
            </a:endParaRPr>
          </a:p>
          <a:p>
            <a:pPr marL="514350" indent="-514350">
              <a:buAutoNum type="alphaLcParenR"/>
            </a:pPr>
            <a:endParaRPr lang="en-US" b="1" dirty="0" smtClean="0">
              <a:solidFill>
                <a:schemeClr val="accent2"/>
              </a:solidFill>
              <a:latin typeface="Times New Roman" pitchFamily="18" charset="0"/>
              <a:cs typeface="Times New Roman" pitchFamily="18" charset="0"/>
            </a:endParaRPr>
          </a:p>
          <a:p>
            <a:pPr marL="514350" indent="-514350">
              <a:buNone/>
            </a:pPr>
            <a:endParaRPr lang="en-US" dirty="0" smtClean="0">
              <a:solidFill>
                <a:schemeClr val="accent2"/>
              </a:solidFill>
              <a:latin typeface="Times New Roman" pitchFamily="18" charset="0"/>
              <a:cs typeface="Times New Roman" pitchFamily="18" charset="0"/>
            </a:endParaRPr>
          </a:p>
          <a:p>
            <a:pPr marL="514350" indent="-514350">
              <a:buFont typeface="+mj-lt"/>
              <a:buAutoNum type="arabicPeriod"/>
            </a:pPr>
            <a:endParaRPr lang="en-US" dirty="0" smtClean="0">
              <a:solidFill>
                <a:schemeClr val="tx1"/>
              </a:solidFill>
              <a:latin typeface="+mn-lt"/>
              <a:ea typeface="+mn-ea"/>
              <a:cs typeface="+mn-cs"/>
            </a:endParaRPr>
          </a:p>
          <a:p>
            <a:pPr>
              <a:buNone/>
            </a:pPr>
            <a:r>
              <a:rPr lang="en-US" dirty="0" smtClean="0">
                <a:solidFill>
                  <a:schemeClr val="tx1"/>
                </a:solidFill>
                <a:latin typeface="+mn-lt"/>
                <a:ea typeface="+mn-ea"/>
                <a:cs typeface="+mn-cs"/>
              </a:rPr>
              <a:t>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85720" y="214290"/>
            <a:ext cx="8401080" cy="1643074"/>
          </a:xfrm>
          <a:effectLst>
            <a:outerShdw dist="35921" dir="2700000" algn="ctr" rotWithShape="0">
              <a:schemeClr val="bg2"/>
            </a:outerShdw>
          </a:effectLst>
        </p:spPr>
        <p:txBody>
          <a:bodyPr/>
          <a:lstStyle/>
          <a:p>
            <a:pPr lvl="0"/>
            <a:r>
              <a:rPr lang="en-US" sz="3200" b="1" kern="1200" dirty="0" smtClean="0">
                <a:solidFill>
                  <a:srgbClr val="C00000"/>
                </a:solidFill>
                <a:latin typeface="Arial" pitchFamily="34" charset="0"/>
                <a:ea typeface="+mn-ea"/>
                <a:cs typeface="+mn-cs"/>
              </a:rPr>
              <a:t>Quality of care at all levels </a:t>
            </a:r>
            <a:br>
              <a:rPr lang="en-US" sz="3200" b="1" kern="1200" dirty="0" smtClean="0">
                <a:solidFill>
                  <a:srgbClr val="C00000"/>
                </a:solidFill>
                <a:latin typeface="Arial" pitchFamily="34" charset="0"/>
                <a:ea typeface="+mn-ea"/>
                <a:cs typeface="+mn-cs"/>
              </a:rPr>
            </a:br>
            <a:r>
              <a:rPr lang="en-US" sz="3200" b="1" kern="1200" dirty="0" smtClean="0">
                <a:solidFill>
                  <a:srgbClr val="C00000"/>
                </a:solidFill>
                <a:latin typeface="Arial" pitchFamily="34" charset="0"/>
                <a:ea typeface="+mn-ea"/>
                <a:cs typeface="+mn-cs"/>
              </a:rPr>
              <a:t>of health care system</a:t>
            </a:r>
            <a:r>
              <a:rPr lang="en-US" sz="3200" kern="1200" dirty="0" smtClean="0">
                <a:solidFill>
                  <a:srgbClr val="C00000"/>
                </a:solidFill>
                <a:latin typeface="Arial" pitchFamily="34" charset="0"/>
                <a:ea typeface="+mn-ea"/>
                <a:cs typeface="+mn-cs"/>
              </a:rPr>
              <a:t> &amp; </a:t>
            </a:r>
            <a:r>
              <a:rPr lang="en-US" sz="3200" b="1" kern="1200" dirty="0" smtClean="0">
                <a:solidFill>
                  <a:srgbClr val="C00000"/>
                </a:solidFill>
                <a:latin typeface="Arial" pitchFamily="34" charset="0"/>
                <a:ea typeface="+mn-ea"/>
                <a:cs typeface="+mn-cs"/>
              </a:rPr>
              <a:t>EBM</a:t>
            </a:r>
            <a:r>
              <a:rPr lang="en-US" sz="3200" kern="1200" dirty="0" smtClean="0">
                <a:solidFill>
                  <a:srgbClr val="C00000"/>
                </a:solidFill>
                <a:latin typeface="Arial" pitchFamily="34" charset="0"/>
                <a:ea typeface="+mn-ea"/>
                <a:cs typeface="+mn-cs"/>
              </a:rPr>
              <a:t> </a:t>
            </a:r>
            <a:endParaRPr lang="en-US" sz="3200" kern="1200" dirty="0">
              <a:solidFill>
                <a:srgbClr val="C00000"/>
              </a:solidFill>
              <a:latin typeface="Arial" pitchFamily="34" charset="0"/>
              <a:ea typeface="+mn-ea"/>
              <a:cs typeface="+mn-cs"/>
            </a:endParaRPr>
          </a:p>
        </p:txBody>
      </p:sp>
      <p:sp>
        <p:nvSpPr>
          <p:cNvPr id="4" name="Content Placeholder 3"/>
          <p:cNvSpPr>
            <a:spLocks noGrp="1"/>
          </p:cNvSpPr>
          <p:nvPr>
            <p:ph idx="1"/>
          </p:nvPr>
        </p:nvSpPr>
        <p:spPr>
          <a:xfrm>
            <a:off x="467544" y="2132856"/>
            <a:ext cx="8229600" cy="4525963"/>
          </a:xfrm>
        </p:spPr>
        <p:txBody>
          <a:bodyPr>
            <a:normAutofit lnSpcReduction="10000"/>
          </a:bodyPr>
          <a:lstStyle/>
          <a:p>
            <a:pPr marL="514350" indent="-514350">
              <a:buFont typeface="+mj-lt"/>
              <a:buAutoNum type="arabicPeriod"/>
            </a:pPr>
            <a:r>
              <a:rPr lang="en-US" sz="2800" dirty="0" smtClean="0">
                <a:latin typeface="Times New Roman" pitchFamily="18" charset="0"/>
                <a:cs typeface="Times New Roman" pitchFamily="18" charset="0"/>
              </a:rPr>
              <a:t>Development of clinical guidelines/ protocols based on evidence-based medicine.</a:t>
            </a:r>
          </a:p>
          <a:p>
            <a:pPr marL="514350" indent="-514350">
              <a:buFont typeface="+mj-lt"/>
              <a:buAutoNum type="arabicPeriod"/>
            </a:pPr>
            <a:endParaRPr lang="en-US" sz="2800" dirty="0" smtClean="0">
              <a:latin typeface="Times New Roman" pitchFamily="18" charset="0"/>
              <a:cs typeface="Times New Roman" pitchFamily="18" charset="0"/>
            </a:endParaRPr>
          </a:p>
          <a:p>
            <a:pPr marL="514350" indent="-514350">
              <a:buFont typeface="+mj-lt"/>
              <a:buAutoNum type="arabicPeriod"/>
            </a:pPr>
            <a:r>
              <a:rPr lang="en-US" sz="2800" dirty="0" smtClean="0">
                <a:latin typeface="Times New Roman" pitchFamily="18" charset="0"/>
                <a:cs typeface="Times New Roman" pitchFamily="18" charset="0"/>
              </a:rPr>
              <a:t>Health staff retraining</a:t>
            </a:r>
          </a:p>
          <a:p>
            <a:pPr marL="514350" indent="-514350">
              <a:buNone/>
            </a:pPr>
            <a:r>
              <a:rPr lang="ru-RU" sz="2800"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a:p>
            <a:pPr marL="514350" indent="-514350">
              <a:buFont typeface="+mj-lt"/>
              <a:buAutoNum type="arabicPeriod"/>
            </a:pPr>
            <a:r>
              <a:rPr lang="en-US" sz="2800" dirty="0" smtClean="0">
                <a:latin typeface="Times New Roman" pitchFamily="18" charset="0"/>
                <a:cs typeface="Times New Roman" pitchFamily="18" charset="0"/>
              </a:rPr>
              <a:t>Drug accessibility improvement</a:t>
            </a:r>
            <a:endParaRPr lang="en-US" sz="3600" dirty="0" smtClean="0">
              <a:latin typeface="Times New Roman" pitchFamily="18" charset="0"/>
              <a:cs typeface="Times New Roman" pitchFamily="18" charset="0"/>
            </a:endParaRPr>
          </a:p>
          <a:p>
            <a:pPr marL="514350" indent="-514350">
              <a:buNone/>
            </a:pPr>
            <a:endParaRPr lang="en-US" dirty="0" smtClean="0">
              <a:solidFill>
                <a:schemeClr val="accent2"/>
              </a:solidFill>
              <a:latin typeface="Times New Roman" pitchFamily="18" charset="0"/>
              <a:cs typeface="Times New Roman" pitchFamily="18" charset="0"/>
            </a:endParaRPr>
          </a:p>
          <a:p>
            <a:pPr marL="514350" indent="-514350">
              <a:buFont typeface="+mj-lt"/>
              <a:buAutoNum type="arabicPeriod"/>
            </a:pPr>
            <a:endParaRPr lang="en-US" dirty="0" smtClean="0">
              <a:solidFill>
                <a:schemeClr val="tx1"/>
              </a:solidFill>
              <a:latin typeface="+mn-lt"/>
              <a:ea typeface="+mn-ea"/>
              <a:cs typeface="+mn-cs"/>
            </a:endParaRPr>
          </a:p>
          <a:p>
            <a:pPr>
              <a:buNone/>
            </a:pPr>
            <a:r>
              <a:rPr lang="en-US" dirty="0" smtClean="0">
                <a:solidFill>
                  <a:schemeClr val="tx1"/>
                </a:solidFill>
                <a:latin typeface="+mn-lt"/>
                <a:ea typeface="+mn-ea"/>
                <a:cs typeface="+mn-cs"/>
              </a:rPr>
              <a:t>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smtClean="0"/>
              <a:t>Legal Documents/Ministerial Orders:</a:t>
            </a:r>
            <a:r>
              <a:rPr lang="ru-RU" dirty="0" smtClean="0"/>
              <a:t/>
            </a:r>
            <a:br>
              <a:rPr lang="ru-RU" dirty="0" smtClean="0"/>
            </a:br>
            <a:endParaRPr lang="ru-RU" dirty="0"/>
          </a:p>
        </p:txBody>
      </p:sp>
      <p:sp>
        <p:nvSpPr>
          <p:cNvPr id="3" name="Объект 2"/>
          <p:cNvSpPr>
            <a:spLocks noGrp="1"/>
          </p:cNvSpPr>
          <p:nvPr>
            <p:ph idx="1"/>
          </p:nvPr>
        </p:nvSpPr>
        <p:spPr>
          <a:xfrm>
            <a:off x="457200" y="1600200"/>
            <a:ext cx="8229600" cy="5257800"/>
          </a:xfrm>
        </p:spPr>
        <p:txBody>
          <a:bodyPr>
            <a:normAutofit fontScale="55000" lnSpcReduction="20000"/>
          </a:bodyPr>
          <a:lstStyle/>
          <a:p>
            <a:pPr lvl="0"/>
            <a:r>
              <a:rPr lang="en-US" b="1" dirty="0" smtClean="0"/>
              <a:t>The </a:t>
            </a:r>
            <a:r>
              <a:rPr lang="en-US" b="1" dirty="0"/>
              <a:t>Strategy for the development of evidence-based medicine in Kyrgyz Republic for 2006 and 2010. </a:t>
            </a:r>
            <a:r>
              <a:rPr lang="en-US" b="1" i="1" dirty="0"/>
              <a:t>Order of Ministry of Health № 490  04.09.06.</a:t>
            </a:r>
            <a:endParaRPr lang="ru-RU" b="1" dirty="0"/>
          </a:p>
          <a:p>
            <a:endParaRPr lang="ru-RU" b="1" dirty="0"/>
          </a:p>
          <a:p>
            <a:pPr lvl="0"/>
            <a:r>
              <a:rPr lang="en-US" b="1" dirty="0"/>
              <a:t>The organizing Structure of the process of developing EBM clinical guidelines. </a:t>
            </a:r>
            <a:r>
              <a:rPr lang="en-US" b="1" i="1" dirty="0"/>
              <a:t>Order of Ministry of Health №162   01.04.08</a:t>
            </a:r>
            <a:endParaRPr lang="ru-RU" b="1" dirty="0"/>
          </a:p>
          <a:p>
            <a:endParaRPr lang="ru-RU" b="1" dirty="0"/>
          </a:p>
          <a:p>
            <a:pPr lvl="0"/>
            <a:r>
              <a:rPr lang="en-US" b="1" dirty="0"/>
              <a:t>The Methodology for the development of clinical guidelines, evidence-based medicine. 	</a:t>
            </a:r>
            <a:r>
              <a:rPr lang="en-US" b="1" i="1" dirty="0"/>
              <a:t>Order of Ministry of Health №253  30.05.08 </a:t>
            </a:r>
            <a:endParaRPr lang="ru-RU" b="1" dirty="0"/>
          </a:p>
          <a:p>
            <a:endParaRPr lang="ru-RU" b="1" dirty="0"/>
          </a:p>
          <a:p>
            <a:pPr lvl="0"/>
            <a:r>
              <a:rPr lang="en-US" b="1" dirty="0"/>
              <a:t>The position of the Council of Experts of the Ministry of Health to assess the quality of the clinical guidelines and protocols . 	</a:t>
            </a:r>
            <a:r>
              <a:rPr lang="en-US" b="1" i="1" dirty="0"/>
              <a:t>Order of Ministry of Health № 220 26.04.10</a:t>
            </a:r>
            <a:endParaRPr lang="ru-RU" b="1" dirty="0"/>
          </a:p>
          <a:p>
            <a:endParaRPr lang="ru-RU" b="1" dirty="0"/>
          </a:p>
          <a:p>
            <a:pPr lvl="0"/>
            <a:r>
              <a:rPr lang="en-US" b="1" dirty="0"/>
              <a:t>Calendar plan of Ministry of health for the development of clinical guidelines and protocols. 	</a:t>
            </a:r>
            <a:r>
              <a:rPr lang="en-US" b="1" i="1" dirty="0"/>
              <a:t>Order of Ministry of Health №282  28.05.10</a:t>
            </a:r>
            <a:endParaRPr lang="ru-RU" b="1" dirty="0"/>
          </a:p>
          <a:p>
            <a:endParaRPr lang="ru-RU" b="1" dirty="0"/>
          </a:p>
          <a:p>
            <a:pPr lvl="0"/>
            <a:r>
              <a:rPr lang="en-US" b="1" dirty="0"/>
              <a:t>The training programs "Principles of evidence-based medicine and CPGs/CPs development " for researchers, graduate students and applicants</a:t>
            </a:r>
            <a:r>
              <a:rPr lang="en-US" dirty="0"/>
              <a:t>. </a:t>
            </a:r>
            <a:endParaRPr lang="ru-RU" dirty="0"/>
          </a:p>
          <a:p>
            <a:endParaRPr lang="ru-RU" dirty="0"/>
          </a:p>
        </p:txBody>
      </p:sp>
    </p:spTree>
    <p:extLst>
      <p:ext uri="{BB962C8B-B14F-4D97-AF65-F5344CB8AC3E}">
        <p14:creationId xmlns:p14="http://schemas.microsoft.com/office/powerpoint/2010/main" val="1418601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214282" y="274638"/>
            <a:ext cx="8472518" cy="1143000"/>
          </a:xfrm>
        </p:spPr>
        <p:txBody>
          <a:bodyPr/>
          <a:lstStyle/>
          <a:p>
            <a:r>
              <a:rPr lang="en-US" sz="2800" b="1" dirty="0" smtClean="0">
                <a:solidFill>
                  <a:srgbClr val="C00000"/>
                </a:solidFill>
                <a:latin typeface="Times New Roman" pitchFamily="18" charset="0"/>
                <a:cs typeface="Times New Roman" pitchFamily="18" charset="0"/>
              </a:rPr>
              <a:t>Current situation and key ongoing initiatives regarding the development of EBM clinical guidelines</a:t>
            </a:r>
          </a:p>
        </p:txBody>
      </p:sp>
      <p:sp>
        <p:nvSpPr>
          <p:cNvPr id="10243" name="Объект 2"/>
          <p:cNvSpPr>
            <a:spLocks noGrp="1"/>
          </p:cNvSpPr>
          <p:nvPr>
            <p:ph idx="1"/>
          </p:nvPr>
        </p:nvSpPr>
        <p:spPr>
          <a:xfrm>
            <a:off x="611560" y="1357298"/>
            <a:ext cx="8103844" cy="4811715"/>
          </a:xfrm>
        </p:spPr>
        <p:txBody>
          <a:bodyPr/>
          <a:lstStyle/>
          <a:p>
            <a:pPr marL="0" indent="0">
              <a:buNone/>
            </a:pPr>
            <a:r>
              <a:rPr lang="en-US" sz="2800" dirty="0" smtClean="0"/>
              <a:t> </a:t>
            </a:r>
          </a:p>
          <a:p>
            <a:pPr marL="514350" indent="-514350">
              <a:buFont typeface="+mj-lt"/>
              <a:buAutoNum type="arabicPeriod"/>
            </a:pPr>
            <a:r>
              <a:rPr lang="en-US" sz="2000" b="1" dirty="0" smtClean="0"/>
              <a:t>Development of CG/CP based on evidence-based medicine principles for all levels (with quality indicators: </a:t>
            </a:r>
            <a:r>
              <a:rPr lang="en-US" sz="2000" dirty="0" err="1" smtClean="0"/>
              <a:t>MoH</a:t>
            </a:r>
            <a:r>
              <a:rPr lang="en-US" sz="2000" dirty="0" smtClean="0"/>
              <a:t>, professional associations; tertiary institutions; EBM Center</a:t>
            </a:r>
          </a:p>
          <a:p>
            <a:pPr marL="514350" indent="-514350">
              <a:buFont typeface="+mj-lt"/>
              <a:buAutoNum type="arabicPeriod"/>
            </a:pPr>
            <a:endParaRPr lang="en-US" sz="2000" dirty="0" smtClean="0"/>
          </a:p>
          <a:p>
            <a:pPr marL="514350" indent="-514350">
              <a:buFont typeface="+mj-lt"/>
              <a:buAutoNum type="arabicPeriod"/>
            </a:pPr>
            <a:r>
              <a:rPr lang="en-US" sz="2000" dirty="0" smtClean="0"/>
              <a:t> </a:t>
            </a:r>
            <a:r>
              <a:rPr lang="en-US" sz="2000" b="1" dirty="0" smtClean="0"/>
              <a:t>Implementation</a:t>
            </a:r>
            <a:r>
              <a:rPr lang="en-US" sz="2000" dirty="0" smtClean="0"/>
              <a:t>: training based on guidelines and </a:t>
            </a:r>
            <a:r>
              <a:rPr lang="en-US" sz="2000" b="1" dirty="0" smtClean="0"/>
              <a:t>i</a:t>
            </a:r>
            <a:r>
              <a:rPr lang="en-US" sz="2000" dirty="0" smtClean="0"/>
              <a:t>ntegration into medical (undergraduate) education and residency;</a:t>
            </a:r>
          </a:p>
          <a:p>
            <a:pPr marL="514350" indent="-514350">
              <a:buFont typeface="+mj-lt"/>
              <a:buAutoNum type="arabicPeriod"/>
            </a:pPr>
            <a:endParaRPr lang="en-US" sz="2000" dirty="0" smtClean="0"/>
          </a:p>
          <a:p>
            <a:pPr marL="514350" indent="-514350">
              <a:buFont typeface="+mj-lt"/>
              <a:buAutoNum type="arabicPeriod"/>
            </a:pPr>
            <a:r>
              <a:rPr lang="en-US" sz="2000" dirty="0" smtClean="0"/>
              <a:t> </a:t>
            </a:r>
            <a:r>
              <a:rPr lang="en-US" sz="2000" b="1" dirty="0" smtClean="0"/>
              <a:t>Quality improvement processes for implementation of guidelines: </a:t>
            </a:r>
            <a:r>
              <a:rPr lang="en-US" sz="2000" dirty="0" smtClean="0"/>
              <a:t>Outpatient/inpatient level; management level (inter-</a:t>
            </a:r>
            <a:r>
              <a:rPr lang="en-US" sz="2000" dirty="0" err="1" smtClean="0"/>
              <a:t>sectoral</a:t>
            </a:r>
            <a:r>
              <a:rPr lang="en-US" sz="2000" dirty="0" smtClean="0"/>
              <a:t> including laboratory and pharmaceutical services);encouraging via remuneration depending on work quality (MHIF);</a:t>
            </a:r>
          </a:p>
          <a:p>
            <a:pPr marL="0" indent="0">
              <a:buFontTx/>
              <a:buNone/>
            </a:pPr>
            <a:endParaRPr lang="ru-RU"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The key results EBM in KG</a:t>
            </a:r>
            <a:br>
              <a:rPr lang="en-US" dirty="0" smtClean="0"/>
            </a:br>
            <a:endParaRPr lang="en-US" dirty="0"/>
          </a:p>
        </p:txBody>
      </p:sp>
      <p:sp>
        <p:nvSpPr>
          <p:cNvPr id="3" name="Содержимое 2"/>
          <p:cNvSpPr>
            <a:spLocks noGrp="1"/>
          </p:cNvSpPr>
          <p:nvPr>
            <p:ph idx="1"/>
          </p:nvPr>
        </p:nvSpPr>
        <p:spPr>
          <a:xfrm>
            <a:off x="467544" y="1052736"/>
            <a:ext cx="8229600" cy="5805264"/>
          </a:xfrm>
        </p:spPr>
        <p:txBody>
          <a:bodyPr/>
          <a:lstStyle/>
          <a:p>
            <a:pPr lvl="0"/>
            <a:r>
              <a:rPr lang="en-US" sz="1800" dirty="0" smtClean="0"/>
              <a:t>There is a clear definition of clinical guidelines and clinical protocols in </a:t>
            </a:r>
            <a:r>
              <a:rPr lang="en-US" sz="1800" dirty="0" smtClean="0"/>
              <a:t>MOH; </a:t>
            </a:r>
            <a:endParaRPr lang="en-US" sz="1800" dirty="0" smtClean="0"/>
          </a:p>
          <a:p>
            <a:r>
              <a:rPr lang="en-US" sz="1800" dirty="0" smtClean="0"/>
              <a:t>The standardized process for the development of clinical guidelines exists.</a:t>
            </a:r>
          </a:p>
          <a:p>
            <a:pPr lvl="0"/>
            <a:r>
              <a:rPr lang="en-GB" sz="1800" dirty="0" smtClean="0"/>
              <a:t>A structured and coordinated guideline programme designed with the specific aim of producing clinical guidelines</a:t>
            </a:r>
            <a:endParaRPr lang="en-US" sz="1800" dirty="0" smtClean="0"/>
          </a:p>
          <a:p>
            <a:pPr lvl="0"/>
            <a:r>
              <a:rPr lang="en-US" sz="1800" dirty="0" smtClean="0"/>
              <a:t>The guidelines develop with a purpose to improve quality of care, contain costs;</a:t>
            </a:r>
          </a:p>
          <a:p>
            <a:pPr lvl="0"/>
            <a:r>
              <a:rPr lang="en-US" sz="1800" dirty="0" smtClean="0"/>
              <a:t>Criteria for selecting and deciding on the priority topics</a:t>
            </a:r>
          </a:p>
          <a:p>
            <a:pPr lvl="0"/>
            <a:r>
              <a:rPr lang="en-US" sz="1800" dirty="0" smtClean="0"/>
              <a:t>The </a:t>
            </a:r>
            <a:r>
              <a:rPr lang="en-US" sz="1800" dirty="0" smtClean="0"/>
              <a:t>training courses for the methodology of developing clinical guidelines</a:t>
            </a:r>
          </a:p>
          <a:p>
            <a:pPr lvl="0"/>
            <a:r>
              <a:rPr lang="en-US" sz="1800" b="1" dirty="0" smtClean="0">
                <a:solidFill>
                  <a:srgbClr val="FF0000"/>
                </a:solidFill>
              </a:rPr>
              <a:t>Patients, public or their representative associations were involved in the development of the guidelines</a:t>
            </a:r>
          </a:p>
          <a:p>
            <a:pPr lvl="0"/>
            <a:r>
              <a:rPr lang="en-US" sz="1800" dirty="0" smtClean="0"/>
              <a:t>Guidelines developed were accompanied by a patient information</a:t>
            </a:r>
          </a:p>
          <a:p>
            <a:pPr lvl="0"/>
            <a:r>
              <a:rPr lang="en-US" sz="1800" dirty="0" smtClean="0"/>
              <a:t>The AGREE instrument used for appraising the quality of the guideline</a:t>
            </a:r>
          </a:p>
          <a:p>
            <a:pPr lvl="0"/>
            <a:r>
              <a:rPr lang="en-US" sz="1800" dirty="0" smtClean="0"/>
              <a:t>Procedure for the revision of a published guideline</a:t>
            </a:r>
          </a:p>
          <a:p>
            <a:r>
              <a:rPr lang="en-US" sz="1800" dirty="0" smtClean="0"/>
              <a:t>Financial incentives are used to help implementation of the clinical </a:t>
            </a:r>
            <a:r>
              <a:rPr lang="en-US" sz="1800" dirty="0" smtClean="0"/>
              <a:t>guidelines</a:t>
            </a:r>
          </a:p>
          <a:p>
            <a:r>
              <a:rPr lang="en-GB" sz="1800" dirty="0" smtClean="0"/>
              <a:t>The </a:t>
            </a:r>
            <a:r>
              <a:rPr lang="en-GB" sz="1800" dirty="0"/>
              <a:t>term “clinical audit” is formally defined in a document</a:t>
            </a:r>
            <a:endParaRPr lang="en-US" sz="1800" dirty="0"/>
          </a:p>
          <a:p>
            <a:pPr lvl="0"/>
            <a:endParaRPr lang="en-US" sz="1800"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dirty="0" smtClean="0"/>
              <a:t>Standardized process of developing EBM CPs/CPGs</a:t>
            </a:r>
            <a:endParaRPr lang="en-US" sz="4000" dirty="0"/>
          </a:p>
        </p:txBody>
      </p:sp>
      <p:sp>
        <p:nvSpPr>
          <p:cNvPr id="3" name="Содержимое 2"/>
          <p:cNvSpPr>
            <a:spLocks noGrp="1"/>
          </p:cNvSpPr>
          <p:nvPr>
            <p:ph idx="1"/>
          </p:nvPr>
        </p:nvSpPr>
        <p:spPr>
          <a:xfrm>
            <a:off x="457200" y="1600200"/>
            <a:ext cx="8229600" cy="5257800"/>
          </a:xfrm>
        </p:spPr>
        <p:txBody>
          <a:bodyPr/>
          <a:lstStyle/>
          <a:p>
            <a:r>
              <a:rPr lang="en-GB" sz="2000" dirty="0" smtClean="0"/>
              <a:t>Choice of topic</a:t>
            </a:r>
            <a:endParaRPr lang="en-US" sz="2000" dirty="0" smtClean="0"/>
          </a:p>
          <a:p>
            <a:r>
              <a:rPr lang="en-GB" sz="2000" dirty="0" smtClean="0"/>
              <a:t>Shaping of working multidisciplinary group; </a:t>
            </a:r>
            <a:endParaRPr lang="en-US" sz="2000" dirty="0" smtClean="0"/>
          </a:p>
          <a:p>
            <a:r>
              <a:rPr lang="en-GB" sz="2000" dirty="0" smtClean="0"/>
              <a:t>Searching for existing clinical protocol and assessment their quality;</a:t>
            </a:r>
            <a:endParaRPr lang="en-US" sz="2000" dirty="0" smtClean="0"/>
          </a:p>
          <a:p>
            <a:r>
              <a:rPr lang="en-GB" sz="2000" dirty="0" smtClean="0"/>
              <a:t>Additional searching evidence;</a:t>
            </a:r>
            <a:endParaRPr lang="en-US" sz="2000" dirty="0" smtClean="0"/>
          </a:p>
          <a:p>
            <a:r>
              <a:rPr lang="en-GB" sz="2000" dirty="0" smtClean="0"/>
              <a:t>Critical assessment and summary review evidence;</a:t>
            </a:r>
            <a:endParaRPr lang="en-US" sz="2000" dirty="0" smtClean="0"/>
          </a:p>
          <a:p>
            <a:r>
              <a:rPr lang="en-GB" sz="2000" dirty="0" smtClean="0"/>
              <a:t>Formulation of recommendations and drawing up a text of clinical protocol;</a:t>
            </a:r>
            <a:endParaRPr lang="en-US" sz="2000" dirty="0" smtClean="0"/>
          </a:p>
          <a:p>
            <a:r>
              <a:rPr lang="en-US" sz="2000" b="1" dirty="0" smtClean="0">
                <a:solidFill>
                  <a:srgbClr val="FF0000"/>
                </a:solidFill>
              </a:rPr>
              <a:t>Consultations and external expertise and reviewing;</a:t>
            </a:r>
            <a:r>
              <a:rPr lang="en-US" sz="2000" dirty="0" smtClean="0"/>
              <a:t> </a:t>
            </a:r>
          </a:p>
          <a:p>
            <a:r>
              <a:rPr lang="en-US" sz="2000" dirty="0" smtClean="0"/>
              <a:t>Approbation of clinical protocol;</a:t>
            </a:r>
          </a:p>
          <a:p>
            <a:r>
              <a:rPr lang="en-US" sz="2000" dirty="0" smtClean="0"/>
              <a:t>Approval by the ministry of health;</a:t>
            </a:r>
          </a:p>
          <a:p>
            <a:r>
              <a:rPr lang="en-US" sz="2000" dirty="0" smtClean="0"/>
              <a:t>Publication and distribution:</a:t>
            </a:r>
          </a:p>
          <a:p>
            <a:r>
              <a:rPr lang="en-US" sz="2000" dirty="0" smtClean="0"/>
              <a:t>Adoption</a:t>
            </a:r>
          </a:p>
          <a:p>
            <a:r>
              <a:rPr lang="en-US" sz="2000" dirty="0" smtClean="0"/>
              <a:t>Revising and update.</a:t>
            </a:r>
          </a:p>
          <a:p>
            <a:endParaRPr lang="en-US"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2292</TotalTime>
  <Words>2004</Words>
  <Application>Microsoft Office PowerPoint</Application>
  <PresentationFormat>Экран (4:3)</PresentationFormat>
  <Paragraphs>245</Paragraphs>
  <Slides>19</Slides>
  <Notes>9</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Institutionalization of Health Reform  in Kyrgyzstan as base for developing HTA initiatives </vt:lpstr>
      <vt:lpstr>Презентация PowerPoint</vt:lpstr>
      <vt:lpstr>Institutionalization of Health Reform  at the National Level </vt:lpstr>
      <vt:lpstr>Existing mechanisms to assure quality of care at all levels of health care system  </vt:lpstr>
      <vt:lpstr>Quality of care at all levels  of health care system &amp; EBM </vt:lpstr>
      <vt:lpstr>Legal Documents/Ministerial Orders: </vt:lpstr>
      <vt:lpstr>Current situation and key ongoing initiatives regarding the development of EBM clinical guidelines</vt:lpstr>
      <vt:lpstr>The key results EBM in KG </vt:lpstr>
      <vt:lpstr>Standardized process of developing EBM CPs/CPGs</vt:lpstr>
      <vt:lpstr>Challenges &amp; barriers</vt:lpstr>
      <vt:lpstr>Challenges &amp; barriers</vt:lpstr>
      <vt:lpstr> Stakeholders for quality of care assurance &amp; EBM</vt:lpstr>
      <vt:lpstr>Презентация PowerPoint</vt:lpstr>
      <vt:lpstr>Partnership for quality of care  assurance &amp; EBM</vt:lpstr>
      <vt:lpstr> Role of Kyrgyzstan as a Regional Health Reform Partner </vt:lpstr>
      <vt:lpstr>Презентация PowerPoint</vt:lpstr>
      <vt:lpstr> The mission of the ISPOR Kyrgyzstan Chapter </vt:lpstr>
      <vt:lpstr>Презентация PowerPoint</vt:lpstr>
      <vt:lpstr>Презентация PowerPoint</vt:lpstr>
    </vt:vector>
  </TitlesOfParts>
  <Company>Work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Delivery System</dc:title>
  <dc:creator>Ninel</dc:creator>
  <cp:lastModifiedBy>BermetBaryktabasova</cp:lastModifiedBy>
  <cp:revision>166</cp:revision>
  <dcterms:created xsi:type="dcterms:W3CDTF">2004-11-08T19:47:32Z</dcterms:created>
  <dcterms:modified xsi:type="dcterms:W3CDTF">2015-11-23T07:23:07Z</dcterms:modified>
</cp:coreProperties>
</file>